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sldIdLst>
    <p:sldId id="269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80B0A-2974-4806-A606-29C6DAABF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33120-2FB2-4B6E-880F-E44E48158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AD6C-FD0E-4693-90C8-12E0F1BC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16ADA-A776-4F0E-BF4F-4E78F057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92B57-50DC-43F3-B9AC-307D75F8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DFD8F-522A-4F25-B213-D361EC78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7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F950-3B66-4668-B642-C73ECF46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4204BF-7D6F-4C9A-8B3B-B607346C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06C50-93A9-42B2-BF80-717E1ADC6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64557E-2DD9-4247-AF0D-266B4F4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2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08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8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6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9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46E-C469-42E9-AD95-FCB3A5C06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8AAE5-BEDF-4616-8C1C-9142224684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C15B1-AE21-4974-8D6D-6AD62D26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1F0B1-4AAF-436D-81B5-14BFE5FD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C84BB-665A-4A2E-8008-BBC74BA4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63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440E-4CA6-417F-8DCE-50E74663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71323-161C-4EB1-9E8D-FB1377BA8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4D585-F2F7-4958-A1FB-256D4215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9714C-BB97-49FF-B1A9-C0C4D833B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FBDBE-76E7-4FFB-B7B9-3B76CB4C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7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B49F-A026-4613-803E-37675558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76B7-91C9-4AEB-8377-77A7EE2A9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68EE9-8A94-48AB-B307-4A3DE59D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6E1A6-BD5A-4C81-9EA7-C14F7CE5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CB0A-7BE0-463F-88FF-95B2C08F0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4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747AB-E9D1-4D55-992C-5544A17E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CD9A-F6E4-468A-86A9-AC626E0C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993FD-C11A-447E-88FB-C499FF38E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42D2-97D2-4CE2-A527-B2403581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D8828-67BA-4C6C-B391-51CEEB0F6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795EF-E86C-431D-814E-2E2AA1D6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74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AC83-F29D-413A-9A17-00AF5805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2098B-4FD5-43F3-B642-4D70C459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376D7-1296-4B87-A08D-ED50BE75C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86B48-C523-4E79-9F54-655C0BBF1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732DB-E432-46C7-BB21-5CC107B73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DD847D-2F98-4A88-BFDD-1E27774F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508E82-6FEC-4BFB-9BAC-99BFB71F1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EEA4C7-7169-49EE-931A-C02E1B4F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6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F837-83E8-4224-8585-CC8CC9E9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48FAF7-DB64-455B-900E-FC8C70A17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F9924-131B-418A-BD41-D2DFCEB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40AB5-331B-4A0B-935A-991AE5BC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5327D6-1FEB-4257-ADEA-EAD2B20C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3BD71-4A2F-4593-9EEE-5DF27C79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08CA-914F-498C-8BA5-5B34C1D6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75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FE9-850C-4CF8-A7B2-425DEC1E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C227-EF22-438F-9B45-33BDE180C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00430-9FF6-4970-80FD-77B614DE9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B4A3-A7E6-4085-8D47-322E0EA90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6B4-877B-4D1A-8322-B6DAA34C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BDC7-FB88-4549-A9B9-ADF42C46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04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83540-5EB2-4266-8A02-0F55FD54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FE5FE-FDBF-4FF9-BDDE-C30A871B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37411-BE78-4BAE-A639-258C4EEE5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9026F-6997-4D50-9A80-A83643A6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1A298-7562-4FB3-9E2E-B577616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D7D48E-C496-4FF5-BB5A-C7E5C3C0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97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6AAB1-C947-4C7A-94E7-0F2AF475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B5601-D6CE-4DE5-98F0-69CCC520F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1ED4-CBC4-438D-BD44-4A001333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F9BB8-4988-487D-B1A6-55DA340B0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ABED-496B-471D-ABC7-0DC60548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CC94B-685C-4875-839A-88627F667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BEE7E-25A5-4B79-95FC-87FAA505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E3127-6212-4AC7-9787-1BBA99AD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0D28C-0E06-48C9-A4C7-362F5F51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F016D-67C7-40FF-87AB-FA4F532F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73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CAC4-285D-42B8-A163-D9564DBAC6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048F4-1022-462C-8233-4AF3B8CF0F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0345-7623-4725-A2E9-364319B6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A385-CB8E-4C70-8D2A-5C09C90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1DB52-9507-4105-A5E7-CF15B5F4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7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DD2A-A25C-4D66-8FD9-F9E597DCE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2819-5A47-4EDF-A2E7-13530D7B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501A8-B45C-4746-B753-338CF241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B82B-1642-4688-919F-D03A2FEC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03D9-380D-4C5B-9E71-33E47B9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7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072D-F7DD-4113-AC4E-3227A6DC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BE179-2004-4509-A656-A9AAA4081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D29B-BA95-49EC-9111-67941636F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11F43-7585-420F-BC10-9B99DB0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F469C-BDA6-4755-8A7B-29503F2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295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456E6-10BE-4A1E-BCA1-9913D579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0D24B-3A75-4E0F-82CB-86D43301E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79771-DB58-45A5-B1A0-5C784D215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41A20-5020-48BC-AB64-BF40507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28C8D-9C2B-4DC4-8F39-9A312010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A37A-9A2B-4687-A34B-726A577E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4D3C4-A08C-48C2-AFA8-9D9D33D2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B75EB-221B-49E5-B96A-795E12C19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2E269-7A68-4C76-A5AE-F0B91C021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ABCD4-E607-4037-97D9-9D7F9D3CC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C4ABD-42E8-47A4-B8D2-1484578E4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16752-6522-4F7F-8146-20B310DDF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C9DBFF-D72E-4628-8806-E6455C41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032A17-937E-4236-AA65-331EB595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DBAAA-E574-4B0B-A408-3D2F1DEA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3C579-8A82-489D-BF68-880F0C01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8F09D-B48F-4AB2-BB6F-3F85E7E0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3564E-2282-444B-A2F7-29FAEEC4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29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182A2-C87A-4DA3-9C6F-E727FA4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435E9-58AF-4005-B313-217A62078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617C5-7021-421A-A6C5-D86E3FBC8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2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3BA5-3E08-47A2-A166-C38FA707D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7CA3-CEA7-4E83-9E0A-E2FA561C3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9ACBA-958F-48BD-AD48-E76B31739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DE25-CC6D-433F-9EF0-092A2F6E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09157-2E98-4E51-99FE-C721A35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76FB6-653D-4724-912B-984E99BE5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86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C6B5B-0251-4D8D-8B1E-FAF8B8BF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B24CAD-B3DF-486B-BB16-8E3C149F7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EEF40-F893-4459-A3E9-67CD3BEA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EA990-3688-4229-96A0-D7EC07A1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E52E-2520-492E-9F0E-2365A7993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0BE13-2444-41F0-AA8F-16A7C8B4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3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F9375-A666-4327-9968-E0CFE26E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A36B27-E2D9-462C-BB5D-26E23C5E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E1F2D-964D-4C56-A088-22D4E51A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E2937-34AC-4F4B-8452-32F3B361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DC814-8CE1-4538-97A3-14C3C08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5AFED-1A5E-48C3-8D67-2D5030B26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FD7C32-45D6-42B5-9E2D-780A8D105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A11C-E0BE-494B-9E21-E6248B018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90C99-050E-4A8E-8AFA-304DF8C8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3EB4E-F845-41D0-89C0-1002F05A8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BBC151-7778-460D-835F-07A23A5E5D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21E7F5-5743-40EA-8424-701E4E3944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701" y="2591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1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73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1249D3-F16E-4130-BCB7-F3D59436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9FED-4E4A-409D-BC93-4B5A6B70A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B144-78B1-42C8-AD45-4B294A2F4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415B-AB60-4A44-8C6C-FC0257950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E6C3-BAED-443F-A56F-F3B80D025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16756-DC44-4898-B34D-0123C374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635-0EDE-46DB-BDDC-392855DB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D2C00-5243-469F-B389-CC3439DF8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49179-2911-49C6-A063-A9C1F154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9A64B-170C-43A4-AA77-7742AC2C3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30EBED-C6D4-418E-B575-4DA5DF058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369" y="1424891"/>
            <a:ext cx="10966319" cy="776289"/>
          </a:xfrm>
        </p:spPr>
        <p:txBody>
          <a:bodyPr/>
          <a:lstStyle/>
          <a:p>
            <a:r>
              <a:rPr lang="en-GB" b="1" dirty="0"/>
              <a:t>Considerations for growth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AA58E44-F43C-4E29-89CE-1F51AAA75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840" y="2570342"/>
            <a:ext cx="10966319" cy="3249266"/>
          </a:xfrm>
        </p:spPr>
        <p:txBody>
          <a:bodyPr>
            <a:normAutofit/>
          </a:bodyPr>
          <a:lstStyle/>
          <a:p>
            <a:r>
              <a:rPr lang="en-GB" dirty="0"/>
              <a:t>We are keen to continue expanding our Secondary/ Primary offer throughout West Sussex and beyond</a:t>
            </a:r>
          </a:p>
          <a:p>
            <a:r>
              <a:rPr lang="en-GB" dirty="0"/>
              <a:t>We are focused on incorporating Primary, Alternative Provision and Special Schools</a:t>
            </a:r>
          </a:p>
          <a:p>
            <a:r>
              <a:rPr lang="en-GB" dirty="0"/>
              <a:t>We are able to work with Diocesan schools who are Voluntarily Controlled due to the addition of Clapham &amp; Patching Primary school into </a:t>
            </a:r>
            <a:r>
              <a:rPr lang="en-GB"/>
              <a:t>our MAT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4709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8A7B2FF-02B2-4EE9-8F65-6C5597AC0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00165"/>
            <a:ext cx="11192562" cy="776289"/>
          </a:xfrm>
        </p:spPr>
        <p:txBody>
          <a:bodyPr/>
          <a:lstStyle/>
          <a:p>
            <a:r>
              <a:rPr lang="en-GB" b="1" dirty="0"/>
              <a:t>Routes to incorporation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83002BC-C3EC-432B-B067-BACAB5038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19" y="2064469"/>
            <a:ext cx="11192562" cy="374419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Mergers and partnerships:</a:t>
            </a:r>
            <a:r>
              <a:rPr lang="en-GB" dirty="0"/>
              <a:t> mergers with local single and stand alone Academy Trusts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Conversions: </a:t>
            </a:r>
            <a:r>
              <a:rPr lang="en-GB" dirty="0"/>
              <a:t>seeking opportunities to bring in maintained and independent schools on the path to academisation to support strong performance and standards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Sponsorship: </a:t>
            </a:r>
            <a:r>
              <a:rPr lang="en-GB" dirty="0"/>
              <a:t>working with sponsored schools by offering support and leadership to individual institutions or schools within an underperforming Trust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Associate membership: </a:t>
            </a:r>
            <a:r>
              <a:rPr lang="en-GB" dirty="0"/>
              <a:t>offered and promoted but full benefits of joining SDET would only ever be realised if schools fully </a:t>
            </a:r>
            <a:r>
              <a:rPr lang="en-GB" dirty="0" err="1"/>
              <a:t>academise</a:t>
            </a:r>
            <a:r>
              <a:rPr lang="en-GB" dirty="0"/>
              <a:t> after an agreed time period between 12-18 months. </a:t>
            </a:r>
          </a:p>
        </p:txBody>
      </p:sp>
    </p:spTree>
    <p:extLst>
      <p:ext uri="{BB962C8B-B14F-4D97-AF65-F5344CB8AC3E}">
        <p14:creationId xmlns:p14="http://schemas.microsoft.com/office/powerpoint/2010/main" val="3706500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095B2A9-9585-4FBE-8FA4-C452C5861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18813"/>
            <a:ext cx="11230270" cy="776289"/>
          </a:xfrm>
        </p:spPr>
        <p:txBody>
          <a:bodyPr/>
          <a:lstStyle/>
          <a:p>
            <a:r>
              <a:rPr lang="en-GB" b="1" dirty="0"/>
              <a:t>How it works: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AF3E8D7-2FED-4097-A087-A96EA3F04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158738"/>
            <a:ext cx="11230270" cy="398984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To maximise the likely success of any partnership, before any school joins SDET we will:</a:t>
            </a:r>
          </a:p>
          <a:p>
            <a:pPr lvl="1"/>
            <a:r>
              <a:rPr lang="en-GB" dirty="0"/>
              <a:t>Begin consistent monitoring and engagement with schools who have indicated interest in joining SDET</a:t>
            </a:r>
          </a:p>
          <a:p>
            <a:pPr lvl="1"/>
            <a:r>
              <a:rPr lang="en-GB" dirty="0"/>
              <a:t>Ensure that schools considering joining SDET have cultural alignment</a:t>
            </a:r>
          </a:p>
          <a:p>
            <a:pPr lvl="1"/>
            <a:r>
              <a:rPr lang="en-GB" dirty="0"/>
              <a:t>Determine that schools wishing to join SDET are dedicated to working enthusiastic partnership to provide each pupil with:</a:t>
            </a:r>
          </a:p>
          <a:p>
            <a:pPr marL="0" indent="0">
              <a:buNone/>
            </a:pPr>
            <a:endParaRPr lang="en-GB" sz="800" dirty="0"/>
          </a:p>
          <a:p>
            <a:pPr lvl="1"/>
            <a:r>
              <a:rPr lang="en-GB" dirty="0">
                <a:solidFill>
                  <a:srgbClr val="7030A0"/>
                </a:solidFill>
              </a:rPr>
              <a:t>An environment for achievement </a:t>
            </a:r>
          </a:p>
          <a:p>
            <a:pPr lvl="1"/>
            <a:r>
              <a:rPr lang="en-GB" dirty="0">
                <a:solidFill>
                  <a:srgbClr val="7030A0"/>
                </a:solidFill>
              </a:rPr>
              <a:t>Tools to get the very best out of their lives</a:t>
            </a:r>
          </a:p>
          <a:p>
            <a:pPr lvl="1"/>
            <a:r>
              <a:rPr lang="en-GB" dirty="0">
                <a:solidFill>
                  <a:srgbClr val="7030A0"/>
                </a:solidFill>
              </a:rPr>
              <a:t>The ability to find enjoyment through learning</a:t>
            </a:r>
          </a:p>
          <a:p>
            <a:pPr lvl="1"/>
            <a:r>
              <a:rPr lang="en-GB" dirty="0">
                <a:solidFill>
                  <a:srgbClr val="7030A0"/>
                </a:solidFill>
              </a:rPr>
              <a:t>Community spirit</a:t>
            </a:r>
          </a:p>
          <a:p>
            <a:pPr lvl="1"/>
            <a:r>
              <a:rPr lang="en-GB" dirty="0">
                <a:solidFill>
                  <a:srgbClr val="7030A0"/>
                </a:solidFill>
              </a:rPr>
              <a:t>The knowledge that they are valued</a:t>
            </a:r>
          </a:p>
        </p:txBody>
      </p:sp>
    </p:spTree>
    <p:extLst>
      <p:ext uri="{BB962C8B-B14F-4D97-AF65-F5344CB8AC3E}">
        <p14:creationId xmlns:p14="http://schemas.microsoft.com/office/powerpoint/2010/main" val="3530709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D6783C6-0CCD-4D5C-8C1C-6CECF45C2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8" y="1294433"/>
            <a:ext cx="11409379" cy="776289"/>
          </a:xfrm>
        </p:spPr>
        <p:txBody>
          <a:bodyPr/>
          <a:lstStyle/>
          <a:p>
            <a:r>
              <a:rPr lang="en-GB" b="1" dirty="0"/>
              <a:t>It is important to us that: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7FC7675-B91B-47C5-879B-3B37B5700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2149311"/>
            <a:ext cx="11409379" cy="365935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Where a school merges with or converts into SDET:</a:t>
            </a:r>
          </a:p>
          <a:p>
            <a:r>
              <a:rPr lang="en-GB" dirty="0"/>
              <a:t>Each school retains its:</a:t>
            </a:r>
          </a:p>
          <a:p>
            <a:r>
              <a:rPr lang="en-GB" dirty="0"/>
              <a:t>Individuality</a:t>
            </a:r>
          </a:p>
          <a:p>
            <a:r>
              <a:rPr lang="en-GB" dirty="0"/>
              <a:t>Ethos</a:t>
            </a:r>
          </a:p>
          <a:p>
            <a:r>
              <a:rPr lang="en-GB" dirty="0"/>
              <a:t>Values</a:t>
            </a:r>
          </a:p>
          <a:p>
            <a:endParaRPr lang="en-GB" dirty="0"/>
          </a:p>
          <a:p>
            <a:r>
              <a:rPr lang="en-GB" dirty="0"/>
              <a:t>Leaders also retain their own vision for their school in the context of their own community</a:t>
            </a:r>
          </a:p>
        </p:txBody>
      </p:sp>
    </p:spTree>
    <p:extLst>
      <p:ext uri="{BB962C8B-B14F-4D97-AF65-F5344CB8AC3E}">
        <p14:creationId xmlns:p14="http://schemas.microsoft.com/office/powerpoint/2010/main" val="3450973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C23ECA46-C6CA-436B-B1A4-2967C41036D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9E9E1618-6EBC-4CDC-853C-3A16C9B2AC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277</Words>
  <Application>Microsoft Office PowerPoint</Application>
  <PresentationFormat>Widescreen</PresentationFormat>
  <Paragraphs>28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1_Custom Design</vt:lpstr>
      <vt:lpstr>Custom Design</vt:lpstr>
      <vt:lpstr>Considerations for growth</vt:lpstr>
      <vt:lpstr>Routes to incorporation</vt:lpstr>
      <vt:lpstr>How it works:</vt:lpstr>
      <vt:lpstr>It is important to us that: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SDET is a Multi-Academy Trust, committed to building a family of Academies aligned with our culture of providing an excellent education to all.  Formed in 2018, SDET comprises a highly successful, oversubscribed secondary school (Worthing High School) and a small primary (Clapham &amp; Patching CofE Primary)  Establishment aims: create a quality first education system Provide world-class education and care Facilitate every child and young person achieving their full potential, regardless of background</dc:title>
  <dc:creator>M Ellis</dc:creator>
  <cp:lastModifiedBy>S Jones</cp:lastModifiedBy>
  <cp:revision>11</cp:revision>
  <dcterms:created xsi:type="dcterms:W3CDTF">2023-03-30T14:12:56Z</dcterms:created>
  <dcterms:modified xsi:type="dcterms:W3CDTF">2023-03-31T10:35:29Z</dcterms:modified>
</cp:coreProperties>
</file>