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1" r:id="rId2"/>
    <p:sldId id="258" r:id="rId3"/>
    <p:sldId id="304" r:id="rId4"/>
    <p:sldId id="306" r:id="rId5"/>
    <p:sldId id="307" r:id="rId6"/>
    <p:sldId id="308" r:id="rId7"/>
    <p:sldId id="301" r:id="rId8"/>
    <p:sldId id="302" r:id="rId9"/>
    <p:sldId id="312" r:id="rId10"/>
    <p:sldId id="296" r:id="rId11"/>
    <p:sldId id="300" r:id="rId12"/>
    <p:sldId id="310" r:id="rId13"/>
    <p:sldId id="311" r:id="rId14"/>
    <p:sldId id="303" r:id="rId15"/>
    <p:sldId id="30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3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D2FAE2-EF9D-4337-BD9D-A9646EFE1D9F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84F63C-4D72-48F6-A131-577B3404F4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122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749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538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392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396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218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747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608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829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508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457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073AC-6DE6-4623-8733-77019785CD8F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303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372C8-38E5-0048-9E69-E9D3D70D1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01112"/>
            <a:ext cx="12192000" cy="1754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42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073AC-6DE6-4623-8733-77019785CD8F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ACEBA-67B8-467C-983C-923F746616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492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gov.uk/apply-apprenticeship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varndean.ac.uk/courses/i_bacc/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orthinghigh.net/page/?title=Year+10%2F11%2DPost+16+Information&amp;pid=184" TargetMode="External"/><Relationship Id="rId2" Type="http://schemas.openxmlformats.org/officeDocument/2006/relationships/hyperlink" Target="https://www.worthinghigh.net/page/?title=Careers+%26amp%3B+Post+16+Pathway++Information&amp;pid=185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55762"/>
          </a:xfrm>
        </p:spPr>
        <p:txBody>
          <a:bodyPr>
            <a:normAutofit/>
          </a:bodyPr>
          <a:lstStyle/>
          <a:p>
            <a:pPr algn="ctr"/>
            <a:br>
              <a:rPr lang="en-GB" sz="5400" dirty="0"/>
            </a:br>
            <a:r>
              <a:rPr lang="en-GB" sz="5400" dirty="0"/>
              <a:t>Post 16 Options after WHS</a:t>
            </a:r>
            <a:br>
              <a:rPr lang="en-GB" sz="5400" dirty="0"/>
            </a:br>
            <a:br>
              <a:rPr lang="en-GB" sz="5400" dirty="0"/>
            </a:br>
            <a:br>
              <a:rPr lang="en-GB" sz="5400" dirty="0"/>
            </a:br>
            <a:endParaRPr lang="en-GB" sz="5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1920" y="2414587"/>
            <a:ext cx="3948545" cy="2805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93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173FF-E384-4362-BEEE-3C8BB58D2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Post 16 Options-General Info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5205A-3FFD-4A99-BBBE-99C385C10018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969818" y="1620983"/>
            <a:ext cx="9827490" cy="3790114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GB" sz="2400" dirty="0"/>
              <a:t>You </a:t>
            </a:r>
            <a:r>
              <a:rPr lang="en-GB" sz="2400" b="1" u="sng" dirty="0"/>
              <a:t>have</a:t>
            </a:r>
            <a:r>
              <a:rPr lang="en-GB" sz="2400" dirty="0"/>
              <a:t> to continue in Further Education or training for two more years</a:t>
            </a:r>
          </a:p>
          <a:p>
            <a:r>
              <a:rPr lang="en-GB" sz="2400" b="1" u="sng" dirty="0"/>
              <a:t>You can choose </a:t>
            </a:r>
            <a:r>
              <a:rPr lang="en-GB" sz="2400" dirty="0"/>
              <a:t>which option suits you best, but there are so many people that can help you, plus lots of resources - Parents, Carers, Tutors, WHS Careers Advisor, Assemblies, College Open Events, College websites &amp; WHS Post 16 website page.  It’s free advice, so please just use it or ask! </a:t>
            </a:r>
          </a:p>
          <a:p>
            <a:r>
              <a:rPr lang="en-GB" sz="2400" dirty="0"/>
              <a:t>You need to be thinking about it now as you have to make your decision and </a:t>
            </a:r>
            <a:r>
              <a:rPr lang="en-GB" sz="2400" b="1" dirty="0"/>
              <a:t>apply in the Autumn term</a:t>
            </a:r>
            <a:r>
              <a:rPr lang="en-GB" sz="2400" dirty="0"/>
              <a:t>. Applications should be made at the latest by the Xmas holidays and for some colleges earlier than that!</a:t>
            </a:r>
          </a:p>
          <a:p>
            <a:r>
              <a:rPr lang="en-GB" sz="2400" dirty="0"/>
              <a:t>Remember college is different to school in lots of ways and you will normally only have approx. 15-18 hours of lessons per week, but you will take on more self-learning.</a:t>
            </a:r>
          </a:p>
          <a:p>
            <a:r>
              <a:rPr lang="en-GB" sz="2400" dirty="0"/>
              <a:t>Your predicted grades, not target grades are what is used by colleges to assess your suitability for a course(s)</a:t>
            </a:r>
          </a:p>
          <a:p>
            <a:endParaRPr lang="en-GB" sz="2400" dirty="0"/>
          </a:p>
          <a:p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BD47DE2-709D-4566-BFFC-F00144B06DDE}"/>
              </a:ext>
            </a:extLst>
          </p:cNvPr>
          <p:cNvSpPr txBox="1">
            <a:spLocks/>
          </p:cNvSpPr>
          <p:nvPr/>
        </p:nvSpPr>
        <p:spPr>
          <a:xfrm>
            <a:off x="6418880" y="1780469"/>
            <a:ext cx="5181600" cy="11803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D2F2FD9-92E5-41CB-9499-B61104B2A0F8}"/>
              </a:ext>
            </a:extLst>
          </p:cNvPr>
          <p:cNvSpPr txBox="1">
            <a:spLocks/>
          </p:cNvSpPr>
          <p:nvPr/>
        </p:nvSpPr>
        <p:spPr>
          <a:xfrm>
            <a:off x="6418880" y="3671680"/>
            <a:ext cx="5181600" cy="5450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329" y="187990"/>
            <a:ext cx="2401499" cy="1491183"/>
          </a:xfrm>
          <a:prstGeom prst="rect">
            <a:avLst/>
          </a:prstGeom>
        </p:spPr>
      </p:pic>
      <p:pic>
        <p:nvPicPr>
          <p:cNvPr id="1026" name="Picture 2" descr="Post-16 Hu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3259" y="243335"/>
            <a:ext cx="2535382" cy="1287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023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7000">
        <p14:flip dir="r"/>
      </p:transition>
    </mc:Choice>
    <mc:Fallback xmlns="">
      <p:transition spd="slow" advTm="12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173FF-E384-4362-BEEE-3C8BB58D2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800" dirty="0"/>
              <a:t>What type of study is best for you</a:t>
            </a:r>
            <a:r>
              <a:rPr lang="en-GB" dirty="0"/>
              <a:t>?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5205A-3FFD-4A99-BBBE-99C385C10018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969818" y="1620983"/>
            <a:ext cx="9827490" cy="379011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sz="3600" dirty="0"/>
              <a:t>A Level (level 3) - </a:t>
            </a:r>
            <a:r>
              <a:rPr lang="en-GB" sz="3600" dirty="0">
                <a:solidFill>
                  <a:srgbClr val="7030A0"/>
                </a:solidFill>
              </a:rPr>
              <a:t>At college or 6</a:t>
            </a:r>
            <a:r>
              <a:rPr lang="en-GB" sz="3600" baseline="30000" dirty="0">
                <a:solidFill>
                  <a:srgbClr val="7030A0"/>
                </a:solidFill>
              </a:rPr>
              <a:t>th</a:t>
            </a:r>
            <a:r>
              <a:rPr lang="en-GB" sz="3600" dirty="0">
                <a:solidFill>
                  <a:srgbClr val="7030A0"/>
                </a:solidFill>
              </a:rPr>
              <a:t> form</a:t>
            </a:r>
          </a:p>
          <a:p>
            <a:r>
              <a:rPr lang="en-GB" sz="3600" dirty="0"/>
              <a:t>Vocational (can be level 1,2 or 3) -  </a:t>
            </a:r>
            <a:r>
              <a:rPr lang="en-GB" sz="3600" dirty="0">
                <a:solidFill>
                  <a:srgbClr val="7030A0"/>
                </a:solidFill>
              </a:rPr>
              <a:t>At college or 6</a:t>
            </a:r>
            <a:r>
              <a:rPr lang="en-GB" sz="3600" baseline="30000" dirty="0">
                <a:solidFill>
                  <a:srgbClr val="7030A0"/>
                </a:solidFill>
              </a:rPr>
              <a:t>th</a:t>
            </a:r>
            <a:r>
              <a:rPr lang="en-GB" sz="3600" dirty="0">
                <a:solidFill>
                  <a:srgbClr val="7030A0"/>
                </a:solidFill>
              </a:rPr>
              <a:t> form</a:t>
            </a:r>
          </a:p>
          <a:p>
            <a:r>
              <a:rPr lang="en-GB" sz="3600" dirty="0"/>
              <a:t>Apprenticeship - </a:t>
            </a:r>
            <a:r>
              <a:rPr lang="en-GB" sz="3600" dirty="0">
                <a:solidFill>
                  <a:srgbClr val="7030A0"/>
                </a:solidFill>
              </a:rPr>
              <a:t>In the workplace &amp; college</a:t>
            </a:r>
          </a:p>
          <a:p>
            <a:r>
              <a:rPr lang="en-GB" sz="3600" dirty="0"/>
              <a:t>T Levels (level 3) -  </a:t>
            </a:r>
            <a:r>
              <a:rPr lang="en-GB" sz="3600" dirty="0">
                <a:solidFill>
                  <a:srgbClr val="7030A0"/>
                </a:solidFill>
              </a:rPr>
              <a:t>In college &amp; the workplace</a:t>
            </a:r>
          </a:p>
          <a:p>
            <a:r>
              <a:rPr lang="en-GB" sz="3600" dirty="0"/>
              <a:t> I.B (International Baccalaureate) – </a:t>
            </a:r>
            <a:r>
              <a:rPr lang="en-GB" sz="3600" dirty="0">
                <a:solidFill>
                  <a:srgbClr val="7030A0"/>
                </a:solidFill>
              </a:rPr>
              <a:t>At college </a:t>
            </a:r>
          </a:p>
          <a:p>
            <a:endParaRPr lang="en-GB" sz="2400" dirty="0"/>
          </a:p>
          <a:p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BD47DE2-709D-4566-BFFC-F00144B06DDE}"/>
              </a:ext>
            </a:extLst>
          </p:cNvPr>
          <p:cNvSpPr txBox="1">
            <a:spLocks/>
          </p:cNvSpPr>
          <p:nvPr/>
        </p:nvSpPr>
        <p:spPr>
          <a:xfrm>
            <a:off x="6418880" y="1780469"/>
            <a:ext cx="5181600" cy="11803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D2F2FD9-92E5-41CB-9499-B61104B2A0F8}"/>
              </a:ext>
            </a:extLst>
          </p:cNvPr>
          <p:cNvSpPr txBox="1">
            <a:spLocks/>
          </p:cNvSpPr>
          <p:nvPr/>
        </p:nvSpPr>
        <p:spPr>
          <a:xfrm>
            <a:off x="6375400" y="3618089"/>
            <a:ext cx="5181600" cy="5450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9778" y="275344"/>
            <a:ext cx="1879110" cy="9267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12" y="275344"/>
            <a:ext cx="1883827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73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7000">
        <p14:flip dir="r"/>
      </p:transition>
    </mc:Choice>
    <mc:Fallback xmlns="">
      <p:transition spd="slow" advTm="12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What are A Levels?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600" dirty="0"/>
              <a:t>Well-known level 3 qualification that is offered by colleges &amp; 6</a:t>
            </a:r>
            <a:r>
              <a:rPr lang="en-GB" sz="2600" baseline="30000" dirty="0"/>
              <a:t>th</a:t>
            </a:r>
            <a:r>
              <a:rPr lang="en-GB" sz="2600" dirty="0"/>
              <a:t> Forms for students after Year 11.</a:t>
            </a:r>
          </a:p>
          <a:p>
            <a:r>
              <a:rPr lang="en-GB" sz="2600" dirty="0"/>
              <a:t>Two year Courses.</a:t>
            </a:r>
          </a:p>
          <a:p>
            <a:r>
              <a:rPr lang="en-GB" sz="2600" dirty="0"/>
              <a:t>You can study 3 or 4 subjects. Most students study 3 due to the academic demands of taking 4.</a:t>
            </a:r>
          </a:p>
          <a:p>
            <a:r>
              <a:rPr lang="en-GB" sz="2600" dirty="0"/>
              <a:t>There are over 40 different A Level subjects and each college offers it’s own choices.</a:t>
            </a:r>
          </a:p>
          <a:p>
            <a:r>
              <a:rPr lang="en-GB" sz="2600" dirty="0"/>
              <a:t>You will normally require a minimum of 5 grade 4’s at GCSE including English &amp; Maths. Each college will have different requirements as will each subject. </a:t>
            </a:r>
            <a:r>
              <a:rPr lang="en-GB" sz="2300" i="1" dirty="0">
                <a:solidFill>
                  <a:srgbClr val="7030A0"/>
                </a:solidFill>
              </a:rPr>
              <a:t>(</a:t>
            </a:r>
            <a:r>
              <a:rPr lang="en-GB" sz="2300" i="1" dirty="0" err="1">
                <a:solidFill>
                  <a:srgbClr val="7030A0"/>
                </a:solidFill>
              </a:rPr>
              <a:t>eg</a:t>
            </a:r>
            <a:r>
              <a:rPr lang="en-GB" sz="2300" i="1" dirty="0">
                <a:solidFill>
                  <a:srgbClr val="7030A0"/>
                </a:solidFill>
              </a:rPr>
              <a:t> to study Biology A Level at Worthing College you will need 5 GCSE’s at Grade 4 &amp; above, including a 5 in Maths &amp; a double 6 in Science).</a:t>
            </a:r>
          </a:p>
          <a:p>
            <a:r>
              <a:rPr lang="en-GB" sz="2600" dirty="0"/>
              <a:t>You don’t always need to have studied the subject at GCSE to take it at A Level. This is a great opportunity to try something new.</a:t>
            </a:r>
          </a:p>
          <a:p>
            <a:r>
              <a:rPr lang="en-GB" sz="2600" dirty="0"/>
              <a:t>Most subjects will involve academic work with exams to assess a grade which is also a pass or fail.(similar to GCSE’S)</a:t>
            </a:r>
          </a:p>
          <a:p>
            <a:r>
              <a:rPr lang="en-GB" sz="2600" dirty="0"/>
              <a:t>They are a recognised pathway to Universities.</a:t>
            </a:r>
          </a:p>
          <a:p>
            <a:r>
              <a:rPr lang="en-GB" sz="2600" dirty="0"/>
              <a:t>Colleges offer other Level 3 subjects such as WJEC, CAMTEC or BTEC &amp; can be combined with A Levels. Check college/6</a:t>
            </a:r>
            <a:r>
              <a:rPr lang="en-GB" sz="2600" baseline="30000" dirty="0"/>
              <a:t>th</a:t>
            </a:r>
            <a:r>
              <a:rPr lang="en-GB" sz="2600" dirty="0"/>
              <a:t> Form school websites as each will have their own criteria.</a:t>
            </a:r>
            <a:br>
              <a:rPr lang="en-GB" sz="2600" dirty="0"/>
            </a:br>
            <a:endParaRPr lang="en-GB" sz="2600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209" y="365125"/>
            <a:ext cx="2475635" cy="11644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2931" y="365125"/>
            <a:ext cx="2352502" cy="1164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90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are Vocational Courses?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3400" dirty="0"/>
              <a:t>Practical &amp; skill based two year courses including - </a:t>
            </a:r>
            <a:r>
              <a:rPr lang="en-GB" sz="2900" dirty="0">
                <a:solidFill>
                  <a:srgbClr val="7030A0"/>
                </a:solidFill>
              </a:rPr>
              <a:t>Health &amp; Social Care, Catering, Bricklaying, Vehicle Maintenance , Childcare, Animal Management, Hairdressing &amp; many more).</a:t>
            </a:r>
          </a:p>
          <a:p>
            <a:r>
              <a:rPr lang="en-GB" sz="3400" dirty="0"/>
              <a:t>You begin at Level 1,2 or 3 depending upon your GCSE grades and in your second year you move onto the next Level. Level 3 moves onto an Extended Level 3 Diploma.</a:t>
            </a:r>
          </a:p>
          <a:p>
            <a:r>
              <a:rPr lang="en-GB" sz="3400" dirty="0"/>
              <a:t>GCSE entry grades will differ for each subject &amp; level of entry. A guide is-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GB" sz="3000" dirty="0"/>
              <a:t>        Level 1 needs 2 @ grade 2 &amp; above.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GB" sz="3000" dirty="0"/>
              <a:t>        Level 2 needs 3 @ grade 3 &amp; above, 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GB" sz="3000" dirty="0"/>
              <a:t>        Level 3 needs 4@ Grade 4 &amp; above.</a:t>
            </a:r>
            <a:r>
              <a:rPr lang="en-GB" sz="3400" dirty="0"/>
              <a:t> </a:t>
            </a:r>
          </a:p>
          <a:p>
            <a:r>
              <a:rPr lang="en-GB" sz="3400" dirty="0"/>
              <a:t>You can only study 1 subject/course but will still have a </a:t>
            </a:r>
            <a:r>
              <a:rPr lang="en-GB" sz="3400" u="sng" dirty="0"/>
              <a:t>full</a:t>
            </a:r>
            <a:r>
              <a:rPr lang="en-GB" sz="3400" dirty="0"/>
              <a:t> timetable.</a:t>
            </a:r>
          </a:p>
          <a:p>
            <a:r>
              <a:rPr lang="en-GB" sz="3400" dirty="0"/>
              <a:t>Results can be assessed by either practical work &amp; exams or sometimes both. </a:t>
            </a:r>
          </a:p>
          <a:p>
            <a:endParaRPr lang="en-GB" sz="3200" dirty="0"/>
          </a:p>
          <a:p>
            <a:endParaRPr lang="en-GB" sz="2000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7825" y="434022"/>
            <a:ext cx="1878677" cy="11786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48640"/>
            <a:ext cx="1830186" cy="114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297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What is an Apprenticeship?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3200" dirty="0"/>
              <a:t>They combine practical training with an employer &amp; study</a:t>
            </a:r>
          </a:p>
          <a:p>
            <a:r>
              <a:rPr lang="en-GB" sz="3200" dirty="0"/>
              <a:t>You will normally need to find these opportunities yourself by approaching an employer and NOT a college</a:t>
            </a:r>
          </a:p>
          <a:p>
            <a:r>
              <a:rPr lang="en-GB" sz="3200" dirty="0"/>
              <a:t>You earn a wage, usually a minimum of £4.15 p/h </a:t>
            </a:r>
          </a:p>
          <a:p>
            <a:r>
              <a:rPr lang="en-GB" sz="3200" dirty="0"/>
              <a:t>Students usually study at a college or a training centre for one day a week.</a:t>
            </a:r>
          </a:p>
          <a:p>
            <a:r>
              <a:rPr lang="en-GB" sz="3200" dirty="0"/>
              <a:t>Entry levels are variable but the usual minimum requirement is 5 GCSE passes at grade 9 – 4, but some companies will accept lower, particularly in Hair &amp; Beauty, Childcare, Catering &amp; Construction.</a:t>
            </a:r>
          </a:p>
          <a:p>
            <a:r>
              <a:rPr lang="en-GB" sz="3200" dirty="0"/>
              <a:t>At the end of a two year programme the employer will often offer you a full time job role depending upon your achievements.</a:t>
            </a:r>
          </a:p>
          <a:p>
            <a:r>
              <a:rPr lang="en-GB" sz="3200" dirty="0"/>
              <a:t>Opportunities can be quite limited at age 16 with more available at age 18.</a:t>
            </a:r>
          </a:p>
          <a:p>
            <a:r>
              <a:rPr lang="en-GB" sz="3200" dirty="0">
                <a:hlinkClick r:id="rId2"/>
              </a:rPr>
              <a:t>https://www.gov.uk/apply-apprenticeship</a:t>
            </a:r>
            <a:endParaRPr lang="en-GB" sz="3200" dirty="0"/>
          </a:p>
          <a:p>
            <a:endParaRPr lang="en-GB" sz="3200" dirty="0"/>
          </a:p>
          <a:p>
            <a:endParaRPr lang="en-GB" sz="3200" dirty="0"/>
          </a:p>
          <a:p>
            <a:endParaRPr lang="en-GB" sz="3200" dirty="0"/>
          </a:p>
          <a:p>
            <a:endParaRPr lang="en-GB" sz="3200" dirty="0"/>
          </a:p>
          <a:p>
            <a:endParaRPr lang="en-GB" sz="3200" dirty="0"/>
          </a:p>
          <a:p>
            <a:endParaRPr lang="en-GB" sz="3200" dirty="0"/>
          </a:p>
          <a:p>
            <a:endParaRPr lang="en-GB" sz="2000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736" y="395503"/>
            <a:ext cx="2510097" cy="989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3629" y="273050"/>
            <a:ext cx="2382635" cy="998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26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173FF-E384-4362-BEEE-3C8BB58D2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9731"/>
          </a:xfrm>
        </p:spPr>
        <p:txBody>
          <a:bodyPr>
            <a:normAutofit/>
          </a:bodyPr>
          <a:lstStyle/>
          <a:p>
            <a:pPr algn="ctr"/>
            <a:r>
              <a:rPr lang="en-GB" b="1" dirty="0"/>
              <a:t>What is a T Level?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5205A-3FFD-4A99-BBBE-99C385C10018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969817" y="1366221"/>
            <a:ext cx="11089505" cy="4528970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GB" sz="9600" dirty="0"/>
              <a:t>Two-year technical study programmes, combining classroom learning alongside an industry placement giving young people the skills that industries need. </a:t>
            </a:r>
          </a:p>
          <a:p>
            <a:r>
              <a:rPr lang="en-GB" sz="9600" dirty="0"/>
              <a:t>The 'T' stands for technical and will give 16 to 19 -year olds a ‘one subject’ technical alternative to A levels. </a:t>
            </a:r>
          </a:p>
          <a:p>
            <a:r>
              <a:rPr lang="en-GB" sz="9600" dirty="0"/>
              <a:t>One T Level is equivalent to 3 A levels so provides a University pathway.</a:t>
            </a:r>
          </a:p>
          <a:p>
            <a:r>
              <a:rPr lang="en-GB" sz="9600" dirty="0"/>
              <a:t>T Levels will offer students a mixture of classroom learning at college and ‘on-the-job’ experience during an industry placement of at least 45 days. </a:t>
            </a:r>
          </a:p>
          <a:p>
            <a:r>
              <a:rPr lang="en-GB" sz="9600" dirty="0"/>
              <a:t>This will provide the knowledge and experience needed to open the door into skilled employment, further study at university or even a higher level apprenticeship.</a:t>
            </a:r>
          </a:p>
          <a:p>
            <a:r>
              <a:rPr lang="en-GB" sz="9600" dirty="0"/>
              <a:t>Different T Levels are available at various sites within Chichester College Group.</a:t>
            </a:r>
          </a:p>
          <a:p>
            <a:r>
              <a:rPr lang="en-GB" sz="9600" dirty="0"/>
              <a:t>List of all of the possible subjects on next slide -</a:t>
            </a:r>
          </a:p>
          <a:p>
            <a:endParaRPr lang="en-GB" sz="65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	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BD47DE2-709D-4566-BFFC-F00144B06DDE}"/>
              </a:ext>
            </a:extLst>
          </p:cNvPr>
          <p:cNvSpPr txBox="1">
            <a:spLocks/>
          </p:cNvSpPr>
          <p:nvPr/>
        </p:nvSpPr>
        <p:spPr>
          <a:xfrm>
            <a:off x="6418880" y="1780469"/>
            <a:ext cx="5181600" cy="11803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D2F2FD9-92E5-41CB-9499-B61104B2A0F8}"/>
              </a:ext>
            </a:extLst>
          </p:cNvPr>
          <p:cNvSpPr txBox="1">
            <a:spLocks/>
          </p:cNvSpPr>
          <p:nvPr/>
        </p:nvSpPr>
        <p:spPr>
          <a:xfrm>
            <a:off x="6375400" y="3618089"/>
            <a:ext cx="5181600" cy="5450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712" y="365125"/>
            <a:ext cx="2619375" cy="7570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2225" y="350033"/>
            <a:ext cx="2619375" cy="82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40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7000">
        <p14:flip dir="r"/>
      </p:transition>
    </mc:Choice>
    <mc:Fallback xmlns="">
      <p:transition spd="slow" advTm="12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173FF-E384-4362-BEEE-3C8BB58D2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17001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T Level Courses Available From September 2024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5205A-3FFD-4A99-BBBE-99C385C10018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969817" y="882127"/>
            <a:ext cx="11222183" cy="573382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algn="l"/>
            <a:r>
              <a:rPr lang="en-GB" sz="14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You can currently study T Levels in:                                                                                                                                    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animal care and management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catering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craft and design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hairdressing, barbering and beauty therapy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media, broadcasting and production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accounting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agriculture, land management and production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building services engineering for construction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design and development for engineering and manufacturing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design, surveying and planning for construction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digital business services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digital production, design and development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digital support services</a:t>
            </a:r>
          </a:p>
          <a:p>
            <a:endParaRPr lang="en-GB" sz="900" dirty="0"/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2400" dirty="0"/>
              <a:t>	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BD47DE2-709D-4566-BFFC-F00144B06DDE}"/>
              </a:ext>
            </a:extLst>
          </p:cNvPr>
          <p:cNvSpPr txBox="1">
            <a:spLocks/>
          </p:cNvSpPr>
          <p:nvPr/>
        </p:nvSpPr>
        <p:spPr>
          <a:xfrm>
            <a:off x="6418880" y="1780469"/>
            <a:ext cx="5181600" cy="11803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D2F2FD9-92E5-41CB-9499-B61104B2A0F8}"/>
              </a:ext>
            </a:extLst>
          </p:cNvPr>
          <p:cNvSpPr txBox="1">
            <a:spLocks/>
          </p:cNvSpPr>
          <p:nvPr/>
        </p:nvSpPr>
        <p:spPr>
          <a:xfrm>
            <a:off x="6375400" y="3618089"/>
            <a:ext cx="5181600" cy="5450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53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7000">
        <p14:flip dir="r"/>
      </p:transition>
    </mc:Choice>
    <mc:Fallback xmlns="">
      <p:transition spd="slow" advTm="12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7335F-160E-A27B-165D-FEB2686F6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 Level Courses 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936B3F-1CF4-8C0B-55CB-3ED6F895BA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education and early years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engineering, manufacturing, processing and control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finance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health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healthcare science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legal services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management and administration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maintenance, installation and repair for engineering and manufacturing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onsite construction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science.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animal care and management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catering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craft and design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hairdressing, barbering and beauty therapy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media, broadcasting and production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485D65"/>
                </a:solidFill>
                <a:effectLst/>
                <a:latin typeface="Source Sans Pro" panose="020B0503030403020204" pitchFamily="34" charset="0"/>
              </a:rPr>
              <a:t>marketing.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56914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173FF-E384-4362-BEEE-3C8BB58D2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15035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What is an International Baccalaureate (IB)?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5205A-3FFD-4A99-BBBE-99C385C10018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969817" y="1280160"/>
            <a:ext cx="10885109" cy="4550485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GB" sz="8000" dirty="0"/>
              <a:t>This is an academically challenging programme equivalent to Level 3 and can be regarded as an alternative to A levels. </a:t>
            </a:r>
          </a:p>
          <a:p>
            <a:r>
              <a:rPr lang="en-GB" sz="8000" dirty="0"/>
              <a:t>A mixture of at least 7 GCSEs at Grade 6 or above, including English, Maths and Science. </a:t>
            </a:r>
          </a:p>
          <a:p>
            <a:r>
              <a:rPr lang="en-GB" sz="8000" dirty="0"/>
              <a:t>You choose one course from each of six subject areas shown below, three at Higher Level and three at Standard Level. Higher level choices are studied in a lot more detail than Lower level</a:t>
            </a:r>
          </a:p>
          <a:p>
            <a:r>
              <a:rPr lang="en-GB" sz="8000" dirty="0"/>
              <a:t>                                                                              Offers a diverse range of subjects to study</a:t>
            </a:r>
          </a:p>
          <a:p>
            <a:r>
              <a:rPr lang="en-GB" sz="8000" dirty="0"/>
              <a:t>                                                                              Recognised by Universities as a pathway to the</a:t>
            </a:r>
          </a:p>
          <a:p>
            <a:r>
              <a:rPr lang="en-GB" sz="8000" dirty="0"/>
              <a:t>                                                                              Only available locally at Varndean &amp; Christs Hospital</a:t>
            </a:r>
          </a:p>
          <a:p>
            <a:r>
              <a:rPr lang="en-GB" sz="8000" dirty="0"/>
              <a:t>                                                                              </a:t>
            </a:r>
            <a:r>
              <a:rPr lang="en-GB" sz="8000" dirty="0">
                <a:hlinkClick r:id="rId2"/>
              </a:rPr>
              <a:t>https://varndean.ac.uk/courses/i_bacc/</a:t>
            </a:r>
            <a:endParaRPr lang="en-GB" sz="8000" dirty="0"/>
          </a:p>
          <a:p>
            <a:endParaRPr lang="en-GB" sz="8000" dirty="0"/>
          </a:p>
          <a:p>
            <a:endParaRPr lang="en-GB" sz="8000" dirty="0"/>
          </a:p>
          <a:p>
            <a:endParaRPr lang="en-GB" sz="8000" dirty="0"/>
          </a:p>
          <a:p>
            <a:endParaRPr lang="en-GB" sz="80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	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BD47DE2-709D-4566-BFFC-F00144B06DDE}"/>
              </a:ext>
            </a:extLst>
          </p:cNvPr>
          <p:cNvSpPr txBox="1">
            <a:spLocks/>
          </p:cNvSpPr>
          <p:nvPr/>
        </p:nvSpPr>
        <p:spPr>
          <a:xfrm>
            <a:off x="6418880" y="1780469"/>
            <a:ext cx="5181600" cy="11803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D2F2FD9-92E5-41CB-9499-B61104B2A0F8}"/>
              </a:ext>
            </a:extLst>
          </p:cNvPr>
          <p:cNvSpPr txBox="1">
            <a:spLocks/>
          </p:cNvSpPr>
          <p:nvPr/>
        </p:nvSpPr>
        <p:spPr>
          <a:xfrm>
            <a:off x="6375400" y="3618089"/>
            <a:ext cx="5181600" cy="5450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7033" y="2685010"/>
            <a:ext cx="4555374" cy="28928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207" y="425555"/>
            <a:ext cx="1221972" cy="6017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32966" y="425555"/>
            <a:ext cx="1324033" cy="601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16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7000">
        <p14:flip dir="r"/>
      </p:transition>
    </mc:Choice>
    <mc:Fallback xmlns="">
      <p:transition spd="slow" advTm="12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47308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5400" dirty="0"/>
            </a:br>
            <a:r>
              <a:rPr lang="en-GB" sz="5400" b="1" dirty="0"/>
              <a:t>Local Post 16 Places to Study</a:t>
            </a:r>
            <a:br>
              <a:rPr lang="en-GB" sz="5400" dirty="0"/>
            </a:br>
            <a:endParaRPr lang="en-GB" sz="5400" dirty="0"/>
          </a:p>
        </p:txBody>
      </p:sp>
      <p:sp>
        <p:nvSpPr>
          <p:cNvPr id="8" name="Rectangle 7"/>
          <p:cNvSpPr/>
          <p:nvPr/>
        </p:nvSpPr>
        <p:spPr>
          <a:xfrm>
            <a:off x="753035" y="1473798"/>
            <a:ext cx="11166437" cy="313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GB" sz="2800" dirty="0">
                <a:solidFill>
                  <a:prstClr val="black"/>
                </a:solidFill>
                <a:cs typeface="Browallia New" panose="020B0604020202020204" pitchFamily="34" charset="-34"/>
              </a:rPr>
              <a:t>We are fortunate to have over 20 Local Colleges &amp; Further Education centres to study, which means there is something for every one of you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GB" sz="2800" dirty="0">
              <a:solidFill>
                <a:prstClr val="black"/>
              </a:solidFill>
              <a:cs typeface="Browallia New" panose="020B0604020202020204" pitchFamily="34" charset="-34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GB" sz="2800" dirty="0">
                <a:solidFill>
                  <a:prstClr val="black"/>
                </a:solidFill>
                <a:cs typeface="Browallia New" panose="020B0604020202020204" pitchFamily="34" charset="-34"/>
              </a:rPr>
              <a:t>See next slides for details of those locally that have provided us with information or please attend our Post 16 evening event, usually held in November -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GB" sz="2400" dirty="0">
                <a:solidFill>
                  <a:prstClr val="black"/>
                </a:solidFill>
                <a:cs typeface="Browallia New" panose="020B0604020202020204" pitchFamily="34" charset="-34"/>
              </a:rPr>
              <a:t>  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547" y="365126"/>
            <a:ext cx="1858831" cy="6905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0582" y="490450"/>
            <a:ext cx="1797871" cy="62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4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9DF6B-595D-4FAC-8FFB-7AE1F95C7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    Details of Post 16 Providers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C8D4C2-E22A-4B5E-A0D8-A4C89DA5CA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4598"/>
            <a:ext cx="12192000" cy="41488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91004E-7119-493E-98DA-CA74EE6D5D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215" y="604007"/>
            <a:ext cx="2106323" cy="6627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C97FEB3-D908-4154-BE27-FF5A676CD5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1486" y="604008"/>
            <a:ext cx="2106323" cy="66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30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66D55-47D2-48B5-90CD-CA64A1598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</a:t>
            </a:r>
            <a:r>
              <a:rPr lang="en-GB" sz="4000" dirty="0"/>
              <a:t>Details of Post 16 Providers(continued</a:t>
            </a:r>
            <a:r>
              <a:rPr lang="en-GB" dirty="0"/>
              <a:t>)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1D9A1B-7CF1-44B6-B0E5-77970ADE09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0688"/>
            <a:ext cx="12192000" cy="36704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2373217-27FA-4BBB-ADE9-4DC9CF8021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43575"/>
            <a:ext cx="12192000" cy="1471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31176EE-747B-4AE4-896D-4C8FD8810E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9215" y="780175"/>
            <a:ext cx="1468759" cy="6291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7EC5CFE-A5FA-48C8-A4E8-3C8DA23AA4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12073" y="780174"/>
            <a:ext cx="1468758" cy="62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38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Hints &amp; Tips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There is no limit to how many college’s you can apply for. (However, you </a:t>
            </a:r>
            <a:r>
              <a:rPr lang="en-GB" b="1" dirty="0"/>
              <a:t>cannot</a:t>
            </a:r>
            <a:r>
              <a:rPr lang="en-GB" dirty="0"/>
              <a:t> apply to both BHASVIC &amp; Varndean)</a:t>
            </a:r>
          </a:p>
          <a:p>
            <a:r>
              <a:rPr lang="en-GB" dirty="0"/>
              <a:t>You </a:t>
            </a:r>
            <a:r>
              <a:rPr lang="en-GB" b="1" u="sng" dirty="0"/>
              <a:t>must</a:t>
            </a:r>
            <a:r>
              <a:rPr lang="en-GB" dirty="0"/>
              <a:t> apply before each College’s Application Deadline.(often this is December!)</a:t>
            </a:r>
          </a:p>
          <a:p>
            <a:r>
              <a:rPr lang="en-GB" dirty="0"/>
              <a:t>College Applications are completed online &amp; often only ask very basic information &amp; take a maximum of 10/15 mins.(Each college is different, some can take 30 mins or more)</a:t>
            </a:r>
          </a:p>
          <a:p>
            <a:r>
              <a:rPr lang="en-GB" dirty="0"/>
              <a:t>You will need to have your Predicted GCSE grades before applying.</a:t>
            </a:r>
          </a:p>
          <a:p>
            <a:r>
              <a:rPr lang="en-GB" dirty="0"/>
              <a:t>Attend Open &amp; Taster Days at the colleges……</a:t>
            </a:r>
            <a:r>
              <a:rPr lang="en-GB" dirty="0">
                <a:solidFill>
                  <a:srgbClr val="7030A0"/>
                </a:solidFill>
              </a:rPr>
              <a:t>You are going to spend 2 years there so best to have a clear idea of what it’s like!!</a:t>
            </a:r>
          </a:p>
          <a:p>
            <a:r>
              <a:rPr lang="en-GB" dirty="0"/>
              <a:t>Once you have applied, the college will email you frequently with ongoing important instructions about interviews, etc and expect you to act on those, no one else!!!</a:t>
            </a:r>
          </a:p>
          <a:p>
            <a:r>
              <a:rPr lang="en-GB" dirty="0"/>
              <a:t>Maths &amp; English at Grade 4 &amp; above are very often mandatory, but </a:t>
            </a:r>
            <a:r>
              <a:rPr lang="en-GB" u="sng" dirty="0"/>
              <a:t>all </a:t>
            </a:r>
            <a:r>
              <a:rPr lang="en-GB" dirty="0"/>
              <a:t>students will have to retake in the Autumn term alongside their chosen subject(s) if they do not achieve this</a:t>
            </a:r>
            <a:r>
              <a:rPr lang="en-GB" i="1" dirty="0"/>
              <a:t>, </a:t>
            </a:r>
            <a:r>
              <a:rPr lang="en-GB" dirty="0"/>
              <a:t>no matter what Post 16 pathway they take.</a:t>
            </a:r>
          </a:p>
          <a:p>
            <a:r>
              <a:rPr lang="en-GB" dirty="0"/>
              <a:t>Following an interview (timescales differ for each college) you will be hopefully be given a ‘Conditional Offer’. This shows the grades you will need. You can accept all or some of your offers, so you have a number of options available to you when you will have to enrol at your chosen  one. 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6407" y="656590"/>
            <a:ext cx="2619375" cy="7343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8530" y="656590"/>
            <a:ext cx="2626823" cy="734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3204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Where to go for help?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Mr Fisher in Careers (B1b) is here to help with </a:t>
            </a:r>
            <a:r>
              <a:rPr lang="en-GB" b="1" u="sng" dirty="0"/>
              <a:t>any</a:t>
            </a:r>
            <a:r>
              <a:rPr lang="en-GB" dirty="0"/>
              <a:t> Post 16 questions you have. Drop in or request a meeting.</a:t>
            </a:r>
          </a:p>
          <a:p>
            <a:r>
              <a:rPr lang="en-GB" dirty="0"/>
              <a:t>Each of you will also have a 1:1 meeting at some stage through Year 11 to provide you with any help you require, but to get priority, just ask for one!! </a:t>
            </a:r>
          </a:p>
          <a:p>
            <a:r>
              <a:rPr lang="en-GB" dirty="0"/>
              <a:t>All Post 16 &amp; other useful information about your next steps is posted on the WHS webpage. </a:t>
            </a:r>
          </a:p>
          <a:p>
            <a:r>
              <a:rPr lang="en-GB" dirty="0">
                <a:hlinkClick r:id="rId2"/>
              </a:rPr>
              <a:t>https://www.worthinghigh.net/page/?title=Careers+%26amp%3B+Post+16+Pathway++Information&amp;pid=185</a:t>
            </a:r>
            <a:r>
              <a:rPr lang="en-GB" dirty="0">
                <a:hlinkClick r:id="rId3"/>
              </a:rPr>
              <a:t>   </a:t>
            </a:r>
          </a:p>
          <a:p>
            <a:r>
              <a:rPr lang="en-GB" dirty="0">
                <a:hlinkClick r:id="rId3"/>
              </a:rPr>
              <a:t>https://www.worthinghigh.net/page/?title=Year+10%2F11%2DPost+16+Information&amp;pid=184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2522" y="706582"/>
            <a:ext cx="2425325" cy="7286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4155" y="706582"/>
            <a:ext cx="2357261" cy="72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475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1211</TotalTime>
  <Words>1646</Words>
  <Application>Microsoft Office PowerPoint</Application>
  <PresentationFormat>Widescreen</PresentationFormat>
  <Paragraphs>147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Browallia New</vt:lpstr>
      <vt:lpstr>Calibri</vt:lpstr>
      <vt:lpstr>Calibri Light</vt:lpstr>
      <vt:lpstr>Source Sans Pro</vt:lpstr>
      <vt:lpstr>Wingdings</vt:lpstr>
      <vt:lpstr>Office Theme</vt:lpstr>
      <vt:lpstr> Post 16 Options after WHS   </vt:lpstr>
      <vt:lpstr>Post 16 Options-General Info</vt:lpstr>
      <vt:lpstr>What type of study is best for you?  </vt:lpstr>
      <vt:lpstr>What are A Levels?</vt:lpstr>
      <vt:lpstr>What are Vocational Courses?</vt:lpstr>
      <vt:lpstr>What is an Apprenticeship?</vt:lpstr>
      <vt:lpstr>What is a T Level?</vt:lpstr>
      <vt:lpstr>T Level Courses Available From September 2024</vt:lpstr>
      <vt:lpstr>T Level Courses (continued)</vt:lpstr>
      <vt:lpstr>What is an International Baccalaureate (IB)?</vt:lpstr>
      <vt:lpstr> Local Post 16 Places to Study </vt:lpstr>
      <vt:lpstr>                   Details of Post 16 Providers </vt:lpstr>
      <vt:lpstr>              Details of Post 16 Providers(continued) </vt:lpstr>
      <vt:lpstr>Hints &amp; Tips </vt:lpstr>
      <vt:lpstr>Where to go for help? </vt:lpstr>
    </vt:vector>
  </TitlesOfParts>
  <Company>Worthing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Mr Fisher Careers Leader</dc:title>
  <dc:creator>M Fisher</dc:creator>
  <cp:lastModifiedBy>M Fisher</cp:lastModifiedBy>
  <cp:revision>216</cp:revision>
  <dcterms:created xsi:type="dcterms:W3CDTF">2020-09-16T09:23:26Z</dcterms:created>
  <dcterms:modified xsi:type="dcterms:W3CDTF">2025-06-13T13:38:14Z</dcterms:modified>
</cp:coreProperties>
</file>