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467" r:id="rId5"/>
    <p:sldId id="257" r:id="rId6"/>
    <p:sldId id="258" r:id="rId7"/>
    <p:sldId id="468" r:id="rId8"/>
    <p:sldId id="469" r:id="rId9"/>
    <p:sldId id="472" r:id="rId10"/>
    <p:sldId id="470" r:id="rId11"/>
    <p:sldId id="473" r:id="rId12"/>
    <p:sldId id="474"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29" d="100"/>
          <a:sy n="129" d="100"/>
        </p:scale>
        <p:origin x="32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875C87-69DF-4D5D-993D-3B676DEA628E}"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2901417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875C87-69DF-4D5D-993D-3B676DEA628E}"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1880279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875C87-69DF-4D5D-993D-3B676DEA628E}"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4266074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875C87-69DF-4D5D-993D-3B676DEA628E}"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3312433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875C87-69DF-4D5D-993D-3B676DEA628E}" type="datetimeFigureOut">
              <a:rPr lang="en-GB" smtClean="0"/>
              <a:t>03/03/2020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1710713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875C87-69DF-4D5D-993D-3B676DEA628E}" type="datetimeFigureOut">
              <a:rPr lang="en-GB" smtClean="0"/>
              <a:t>03/03/2020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75427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875C87-69DF-4D5D-993D-3B676DEA628E}" type="datetimeFigureOut">
              <a:rPr lang="en-GB" smtClean="0"/>
              <a:t>03/03/2020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1110998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875C87-69DF-4D5D-993D-3B676DEA628E}"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4037991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875C87-69DF-4D5D-993D-3B676DEA628E}"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259687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875C87-69DF-4D5D-993D-3B676DEA628E}"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461994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875C87-69DF-4D5D-993D-3B676DEA628E}"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AC3C8-1005-4E0C-8A0A-E98B2B88F25C}" type="slidenum">
              <a:rPr lang="en-GB" smtClean="0"/>
              <a:t>‹#›</a:t>
            </a:fld>
            <a:endParaRPr lang="en-GB"/>
          </a:p>
        </p:txBody>
      </p:sp>
    </p:spTree>
    <p:extLst>
      <p:ext uri="{BB962C8B-B14F-4D97-AF65-F5344CB8AC3E}">
        <p14:creationId xmlns:p14="http://schemas.microsoft.com/office/powerpoint/2010/main" val="3599595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875C87-69DF-4D5D-993D-3B676DEA628E}" type="datetimeFigureOut">
              <a:rPr lang="en-GB" smtClean="0"/>
              <a:t>03/03/2020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2AC3C8-1005-4E0C-8A0A-E98B2B88F25C}" type="slidenum">
              <a:rPr lang="en-GB" smtClean="0"/>
              <a:t>‹#›</a:t>
            </a:fld>
            <a:endParaRPr lang="en-GB"/>
          </a:p>
        </p:txBody>
      </p:sp>
    </p:spTree>
    <p:extLst>
      <p:ext uri="{BB962C8B-B14F-4D97-AF65-F5344CB8AC3E}">
        <p14:creationId xmlns:p14="http://schemas.microsoft.com/office/powerpoint/2010/main" val="7311773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7.png"/><Relationship Id="rId7"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4AFD0E-E49A-4AA7-852E-F14886118CB4}"/>
              </a:ext>
            </a:extLst>
          </p:cNvPr>
          <p:cNvPicPr>
            <a:picLocks noChangeAspect="1"/>
          </p:cNvPicPr>
          <p:nvPr/>
        </p:nvPicPr>
        <p:blipFill rotWithShape="1">
          <a:blip r:embed="rId2"/>
          <a:srcRect l="8545" t="19678" r="13808" b="37224"/>
          <a:stretch/>
        </p:blipFill>
        <p:spPr>
          <a:xfrm>
            <a:off x="105194" y="37572"/>
            <a:ext cx="4903422" cy="1530185"/>
          </a:xfrm>
          <a:prstGeom prst="rect">
            <a:avLst/>
          </a:prstGeom>
        </p:spPr>
      </p:pic>
      <p:pic>
        <p:nvPicPr>
          <p:cNvPr id="5" name="Picture 4">
            <a:extLst>
              <a:ext uri="{FF2B5EF4-FFF2-40B4-BE49-F238E27FC236}">
                <a16:creationId xmlns:a16="http://schemas.microsoft.com/office/drawing/2014/main" id="{1DC035EB-432B-4546-BF3B-A98AF5B05320}"/>
              </a:ext>
            </a:extLst>
          </p:cNvPr>
          <p:cNvPicPr>
            <a:picLocks noChangeAspect="1"/>
          </p:cNvPicPr>
          <p:nvPr/>
        </p:nvPicPr>
        <p:blipFill>
          <a:blip r:embed="rId3"/>
          <a:stretch>
            <a:fillRect/>
          </a:stretch>
        </p:blipFill>
        <p:spPr>
          <a:xfrm>
            <a:off x="5303805" y="125958"/>
            <a:ext cx="3402874" cy="1324690"/>
          </a:xfrm>
          <a:prstGeom prst="rect">
            <a:avLst/>
          </a:prstGeom>
        </p:spPr>
      </p:pic>
      <p:sp>
        <p:nvSpPr>
          <p:cNvPr id="7" name="TextBox 6">
            <a:extLst>
              <a:ext uri="{FF2B5EF4-FFF2-40B4-BE49-F238E27FC236}">
                <a16:creationId xmlns:a16="http://schemas.microsoft.com/office/drawing/2014/main" id="{7E89E1AC-C7B4-4D05-B209-0A1BCBB262E5}"/>
              </a:ext>
            </a:extLst>
          </p:cNvPr>
          <p:cNvSpPr txBox="1"/>
          <p:nvPr/>
        </p:nvSpPr>
        <p:spPr>
          <a:xfrm>
            <a:off x="0" y="1567757"/>
            <a:ext cx="9144000" cy="1200329"/>
          </a:xfrm>
          <a:prstGeom prst="rect">
            <a:avLst/>
          </a:prstGeom>
          <a:solidFill>
            <a:srgbClr val="7030A0"/>
          </a:solidFill>
        </p:spPr>
        <p:txBody>
          <a:bodyPr wrap="square" rtlCol="0">
            <a:spAutoFit/>
          </a:bodyPr>
          <a:lstStyle/>
          <a:p>
            <a:r>
              <a:rPr lang="en-GB" sz="2400" b="1" dirty="0">
                <a:solidFill>
                  <a:schemeClr val="bg1"/>
                </a:solidFill>
              </a:rPr>
              <a:t>STEM has evolved into STEAM. STEAM is important, within the next 5 years there will be a demand for employees with STEAM skills.</a:t>
            </a:r>
          </a:p>
          <a:p>
            <a:endParaRPr lang="en-GB" sz="2400" b="1" dirty="0">
              <a:solidFill>
                <a:schemeClr val="bg1"/>
              </a:solidFill>
            </a:endParaRPr>
          </a:p>
        </p:txBody>
      </p:sp>
      <p:pic>
        <p:nvPicPr>
          <p:cNvPr id="8" name="Picture 7">
            <a:extLst>
              <a:ext uri="{FF2B5EF4-FFF2-40B4-BE49-F238E27FC236}">
                <a16:creationId xmlns:a16="http://schemas.microsoft.com/office/drawing/2014/main" id="{8C1E48D8-CEFB-4D58-9323-85807E7DC28F}"/>
              </a:ext>
            </a:extLst>
          </p:cNvPr>
          <p:cNvPicPr>
            <a:picLocks noChangeAspect="1"/>
          </p:cNvPicPr>
          <p:nvPr/>
        </p:nvPicPr>
        <p:blipFill rotWithShape="1">
          <a:blip r:embed="rId4"/>
          <a:srcRect l="-157" t="41726" r="157"/>
          <a:stretch/>
        </p:blipFill>
        <p:spPr>
          <a:xfrm>
            <a:off x="3618601" y="2931527"/>
            <a:ext cx="5525399" cy="2901556"/>
          </a:xfrm>
          <a:prstGeom prst="rect">
            <a:avLst/>
          </a:prstGeom>
        </p:spPr>
      </p:pic>
      <p:pic>
        <p:nvPicPr>
          <p:cNvPr id="9" name="Picture 8">
            <a:extLst>
              <a:ext uri="{FF2B5EF4-FFF2-40B4-BE49-F238E27FC236}">
                <a16:creationId xmlns:a16="http://schemas.microsoft.com/office/drawing/2014/main" id="{3C826FE3-56B3-4D51-A6BB-3BD48035380D}"/>
              </a:ext>
            </a:extLst>
          </p:cNvPr>
          <p:cNvPicPr>
            <a:picLocks noChangeAspect="1"/>
          </p:cNvPicPr>
          <p:nvPr/>
        </p:nvPicPr>
        <p:blipFill>
          <a:blip r:embed="rId5"/>
          <a:stretch>
            <a:fillRect/>
          </a:stretch>
        </p:blipFill>
        <p:spPr>
          <a:xfrm>
            <a:off x="0" y="2931527"/>
            <a:ext cx="3513406" cy="2901556"/>
          </a:xfrm>
          <a:prstGeom prst="rect">
            <a:avLst/>
          </a:prstGeom>
        </p:spPr>
      </p:pic>
    </p:spTree>
    <p:extLst>
      <p:ext uri="{BB962C8B-B14F-4D97-AF65-F5344CB8AC3E}">
        <p14:creationId xmlns:p14="http://schemas.microsoft.com/office/powerpoint/2010/main" val="2377601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71AB29-43F7-484A-8DCF-4504B2822493}"/>
              </a:ext>
            </a:extLst>
          </p:cNvPr>
          <p:cNvPicPr>
            <a:picLocks noChangeAspect="1"/>
          </p:cNvPicPr>
          <p:nvPr/>
        </p:nvPicPr>
        <p:blipFill rotWithShape="1">
          <a:blip r:embed="rId2"/>
          <a:srcRect b="2872"/>
          <a:stretch/>
        </p:blipFill>
        <p:spPr>
          <a:xfrm>
            <a:off x="212035" y="154238"/>
            <a:ext cx="8931965" cy="6703762"/>
          </a:xfrm>
          <a:prstGeom prst="rect">
            <a:avLst/>
          </a:prstGeom>
        </p:spPr>
      </p:pic>
      <p:sp>
        <p:nvSpPr>
          <p:cNvPr id="3" name="TextBox 2">
            <a:extLst>
              <a:ext uri="{FF2B5EF4-FFF2-40B4-BE49-F238E27FC236}">
                <a16:creationId xmlns:a16="http://schemas.microsoft.com/office/drawing/2014/main" id="{D9053DC6-228B-4D35-8C13-2DACCCE7516C}"/>
              </a:ext>
            </a:extLst>
          </p:cNvPr>
          <p:cNvSpPr txBox="1"/>
          <p:nvPr/>
        </p:nvSpPr>
        <p:spPr>
          <a:xfrm>
            <a:off x="0" y="0"/>
            <a:ext cx="9250017" cy="461665"/>
          </a:xfrm>
          <a:prstGeom prst="rect">
            <a:avLst/>
          </a:prstGeom>
          <a:solidFill>
            <a:srgbClr val="7030A0"/>
          </a:solidFill>
        </p:spPr>
        <p:txBody>
          <a:bodyPr wrap="square" rtlCol="0">
            <a:spAutoFit/>
          </a:bodyPr>
          <a:lstStyle/>
          <a:p>
            <a:r>
              <a:rPr lang="en-GB" sz="2400" b="1" dirty="0">
                <a:solidFill>
                  <a:schemeClr val="bg1"/>
                </a:solidFill>
              </a:rPr>
              <a:t>There are a huge number of STEAM related jobs, some are listed below. </a:t>
            </a:r>
          </a:p>
        </p:txBody>
      </p:sp>
    </p:spTree>
    <p:extLst>
      <p:ext uri="{BB962C8B-B14F-4D97-AF65-F5344CB8AC3E}">
        <p14:creationId xmlns:p14="http://schemas.microsoft.com/office/powerpoint/2010/main" val="2337670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5E9369E-1EFB-49BC-9F91-9821F6B4D97A}"/>
              </a:ext>
            </a:extLst>
          </p:cNvPr>
          <p:cNvPicPr>
            <a:picLocks noChangeAspect="1"/>
          </p:cNvPicPr>
          <p:nvPr/>
        </p:nvPicPr>
        <p:blipFill rotWithShape="1">
          <a:blip r:embed="rId2"/>
          <a:srcRect l="8545" t="19678" r="13808" b="37224"/>
          <a:stretch/>
        </p:blipFill>
        <p:spPr>
          <a:xfrm>
            <a:off x="162769" y="0"/>
            <a:ext cx="3513406" cy="1096410"/>
          </a:xfrm>
          <a:prstGeom prst="rect">
            <a:avLst/>
          </a:prstGeom>
        </p:spPr>
      </p:pic>
      <p:sp>
        <p:nvSpPr>
          <p:cNvPr id="3" name="TextBox 2">
            <a:extLst>
              <a:ext uri="{FF2B5EF4-FFF2-40B4-BE49-F238E27FC236}">
                <a16:creationId xmlns:a16="http://schemas.microsoft.com/office/drawing/2014/main" id="{CE3B7141-5CCB-464F-B5E8-D7BB236064BB}"/>
              </a:ext>
            </a:extLst>
          </p:cNvPr>
          <p:cNvSpPr txBox="1"/>
          <p:nvPr/>
        </p:nvSpPr>
        <p:spPr>
          <a:xfrm>
            <a:off x="162769" y="1419836"/>
            <a:ext cx="8663179" cy="1938992"/>
          </a:xfrm>
          <a:prstGeom prst="rect">
            <a:avLst/>
          </a:prstGeom>
          <a:solidFill>
            <a:srgbClr val="7030A0"/>
          </a:solidFill>
        </p:spPr>
        <p:txBody>
          <a:bodyPr wrap="square" rtlCol="0">
            <a:spAutoFit/>
          </a:bodyPr>
          <a:lstStyle/>
          <a:p>
            <a:r>
              <a:rPr lang="en-GB" sz="2000" b="1" dirty="0">
                <a:solidFill>
                  <a:schemeClr val="bg1"/>
                </a:solidFill>
              </a:rPr>
              <a:t>If you are interested in a STEAM career or just want to learn more get involved in the STEAM club. </a:t>
            </a:r>
          </a:p>
          <a:p>
            <a:endParaRPr lang="en-GB" sz="2000" b="1" dirty="0">
              <a:solidFill>
                <a:schemeClr val="bg1"/>
              </a:solidFill>
            </a:endParaRPr>
          </a:p>
          <a:p>
            <a:r>
              <a:rPr lang="en-GB" sz="2000" b="1" dirty="0">
                <a:solidFill>
                  <a:schemeClr val="bg1"/>
                </a:solidFill>
              </a:rPr>
              <a:t>Each term  there will be a different activity for you to get involved in during Wednesday lunchtimes  in C10.</a:t>
            </a:r>
          </a:p>
          <a:p>
            <a:endParaRPr lang="en-GB" sz="2000" b="1" dirty="0">
              <a:solidFill>
                <a:schemeClr val="bg1"/>
              </a:solidFill>
            </a:endParaRPr>
          </a:p>
        </p:txBody>
      </p:sp>
      <p:sp>
        <p:nvSpPr>
          <p:cNvPr id="4" name="Rectangle 3">
            <a:extLst>
              <a:ext uri="{FF2B5EF4-FFF2-40B4-BE49-F238E27FC236}">
                <a16:creationId xmlns:a16="http://schemas.microsoft.com/office/drawing/2014/main" id="{329C4A0E-5A05-49BA-860B-9BC4FB6292D9}"/>
              </a:ext>
            </a:extLst>
          </p:cNvPr>
          <p:cNvSpPr/>
          <p:nvPr/>
        </p:nvSpPr>
        <p:spPr>
          <a:xfrm>
            <a:off x="3676175" y="323427"/>
            <a:ext cx="4193136" cy="882935"/>
          </a:xfrm>
          <a:prstGeom prst="rect">
            <a:avLst/>
          </a:prstGeom>
          <a:noFill/>
        </p:spPr>
        <p:txBody>
          <a:bodyPr wrap="none" lIns="51435" tIns="25718" rIns="51435" bIns="25718">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rPr>
              <a:t>Club Activities</a:t>
            </a:r>
          </a:p>
        </p:txBody>
      </p:sp>
    </p:spTree>
    <p:extLst>
      <p:ext uri="{BB962C8B-B14F-4D97-AF65-F5344CB8AC3E}">
        <p14:creationId xmlns:p14="http://schemas.microsoft.com/office/powerpoint/2010/main" val="2017841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5099E7-74FA-48CB-B0D1-7D9B98813A28}"/>
              </a:ext>
            </a:extLst>
          </p:cNvPr>
          <p:cNvPicPr>
            <a:picLocks noChangeAspect="1"/>
          </p:cNvPicPr>
          <p:nvPr/>
        </p:nvPicPr>
        <p:blipFill>
          <a:blip r:embed="rId2"/>
          <a:stretch>
            <a:fillRect/>
          </a:stretch>
        </p:blipFill>
        <p:spPr>
          <a:xfrm>
            <a:off x="2411380" y="1284632"/>
            <a:ext cx="4686707" cy="1463167"/>
          </a:xfrm>
          <a:prstGeom prst="rect">
            <a:avLst/>
          </a:prstGeom>
        </p:spPr>
      </p:pic>
      <p:pic>
        <p:nvPicPr>
          <p:cNvPr id="3" name="Picture 2">
            <a:extLst>
              <a:ext uri="{FF2B5EF4-FFF2-40B4-BE49-F238E27FC236}">
                <a16:creationId xmlns:a16="http://schemas.microsoft.com/office/drawing/2014/main" id="{8378C024-1B6C-466F-9BBB-4506A1C79812}"/>
              </a:ext>
            </a:extLst>
          </p:cNvPr>
          <p:cNvPicPr>
            <a:picLocks noChangeAspect="1"/>
          </p:cNvPicPr>
          <p:nvPr/>
        </p:nvPicPr>
        <p:blipFill rotWithShape="1">
          <a:blip r:embed="rId3"/>
          <a:srcRect l="31305" t="16216" r="49999" b="13992"/>
          <a:stretch/>
        </p:blipFill>
        <p:spPr>
          <a:xfrm>
            <a:off x="0" y="1268067"/>
            <a:ext cx="2196548" cy="3279914"/>
          </a:xfrm>
          <a:prstGeom prst="rect">
            <a:avLst/>
          </a:prstGeom>
        </p:spPr>
      </p:pic>
      <p:pic>
        <p:nvPicPr>
          <p:cNvPr id="4" name="Picture 3">
            <a:extLst>
              <a:ext uri="{FF2B5EF4-FFF2-40B4-BE49-F238E27FC236}">
                <a16:creationId xmlns:a16="http://schemas.microsoft.com/office/drawing/2014/main" id="{CE5F2767-ACA0-400B-9D8B-282D9ADAE976}"/>
              </a:ext>
            </a:extLst>
          </p:cNvPr>
          <p:cNvPicPr>
            <a:picLocks noChangeAspect="1"/>
          </p:cNvPicPr>
          <p:nvPr/>
        </p:nvPicPr>
        <p:blipFill>
          <a:blip r:embed="rId4"/>
          <a:stretch>
            <a:fillRect/>
          </a:stretch>
        </p:blipFill>
        <p:spPr>
          <a:xfrm flipH="1">
            <a:off x="7312919" y="1625380"/>
            <a:ext cx="1743321" cy="999504"/>
          </a:xfrm>
          <a:prstGeom prst="rect">
            <a:avLst/>
          </a:prstGeom>
        </p:spPr>
      </p:pic>
      <p:sp>
        <p:nvSpPr>
          <p:cNvPr id="5" name="TextBox 4">
            <a:extLst>
              <a:ext uri="{FF2B5EF4-FFF2-40B4-BE49-F238E27FC236}">
                <a16:creationId xmlns:a16="http://schemas.microsoft.com/office/drawing/2014/main" id="{50D79CB2-B30E-426F-A38F-2D75EA1FEE2A}"/>
              </a:ext>
            </a:extLst>
          </p:cNvPr>
          <p:cNvSpPr txBox="1"/>
          <p:nvPr/>
        </p:nvSpPr>
        <p:spPr>
          <a:xfrm>
            <a:off x="2375453" y="2912739"/>
            <a:ext cx="6549887" cy="3000821"/>
          </a:xfrm>
          <a:prstGeom prst="rect">
            <a:avLst/>
          </a:prstGeom>
          <a:solidFill>
            <a:srgbClr val="7030A0"/>
          </a:solidFill>
        </p:spPr>
        <p:txBody>
          <a:bodyPr wrap="square" rtlCol="0">
            <a:spAutoFit/>
          </a:bodyPr>
          <a:lstStyle/>
          <a:p>
            <a:r>
              <a:rPr lang="en-GB" sz="1350" b="1" dirty="0">
                <a:solidFill>
                  <a:schemeClr val="bg1"/>
                </a:solidFill>
              </a:rPr>
              <a:t>What do guitars and street lights have in common? What does a piezoelectric disc do?</a:t>
            </a:r>
          </a:p>
          <a:p>
            <a:endParaRPr lang="en-GB" sz="1350" b="1" dirty="0">
              <a:solidFill>
                <a:schemeClr val="bg1"/>
              </a:solidFill>
            </a:endParaRPr>
          </a:p>
          <a:p>
            <a:r>
              <a:rPr lang="en-GB" sz="1350" b="1" dirty="0">
                <a:solidFill>
                  <a:schemeClr val="bg1"/>
                </a:solidFill>
              </a:rPr>
              <a:t>If you have ever wanted to make your own electric pickup (used to amplify sound signals) then come to C10 Wednesday lunchtimes to make your own amp. This pickup can be used to turn acoustic instruments into electric ones (and can even be used with an effects pedal!).</a:t>
            </a:r>
          </a:p>
          <a:p>
            <a:endParaRPr lang="en-GB" sz="1350" b="1" dirty="0">
              <a:solidFill>
                <a:schemeClr val="bg1"/>
              </a:solidFill>
            </a:endParaRPr>
          </a:p>
          <a:p>
            <a:r>
              <a:rPr lang="en-GB" sz="1350" b="1" dirty="0">
                <a:solidFill>
                  <a:schemeClr val="bg1"/>
                </a:solidFill>
              </a:rPr>
              <a:t>Can you take it a step further and create your own electronic instrument? Bring in an old electronic toy to learn about circuit bending.</a:t>
            </a:r>
          </a:p>
          <a:p>
            <a:endParaRPr lang="en-GB" sz="1350" b="1" dirty="0">
              <a:solidFill>
                <a:schemeClr val="bg1"/>
              </a:solidFill>
            </a:endParaRPr>
          </a:p>
          <a:p>
            <a:r>
              <a:rPr lang="en-GB" sz="1350" b="1" dirty="0">
                <a:solidFill>
                  <a:schemeClr val="bg1"/>
                </a:solidFill>
              </a:rPr>
              <a:t>You don’t have to be good at Music to have a go, so if you are interested in having a go see Mr Ras in C10.</a:t>
            </a:r>
          </a:p>
          <a:p>
            <a:endParaRPr lang="en-GB" sz="1350" b="1" dirty="0">
              <a:solidFill>
                <a:schemeClr val="bg1"/>
              </a:solidFill>
            </a:endParaRPr>
          </a:p>
          <a:p>
            <a:endParaRPr lang="en-GB" sz="1350" b="1" dirty="0">
              <a:solidFill>
                <a:schemeClr val="bg1"/>
              </a:solidFill>
            </a:endParaRPr>
          </a:p>
        </p:txBody>
      </p:sp>
      <p:pic>
        <p:nvPicPr>
          <p:cNvPr id="6" name="Picture 5">
            <a:extLst>
              <a:ext uri="{FF2B5EF4-FFF2-40B4-BE49-F238E27FC236}">
                <a16:creationId xmlns:a16="http://schemas.microsoft.com/office/drawing/2014/main" id="{7CBB908A-6949-46B2-8A35-4E7D85FDF59B}"/>
              </a:ext>
            </a:extLst>
          </p:cNvPr>
          <p:cNvPicPr>
            <a:picLocks noChangeAspect="1"/>
          </p:cNvPicPr>
          <p:nvPr/>
        </p:nvPicPr>
        <p:blipFill>
          <a:blip r:embed="rId5"/>
          <a:stretch>
            <a:fillRect/>
          </a:stretch>
        </p:blipFill>
        <p:spPr>
          <a:xfrm>
            <a:off x="0" y="4418771"/>
            <a:ext cx="2237758" cy="1913283"/>
          </a:xfrm>
          <a:prstGeom prst="rect">
            <a:avLst/>
          </a:prstGeom>
        </p:spPr>
      </p:pic>
      <p:sp>
        <p:nvSpPr>
          <p:cNvPr id="7" name="TextBox 6">
            <a:extLst>
              <a:ext uri="{FF2B5EF4-FFF2-40B4-BE49-F238E27FC236}">
                <a16:creationId xmlns:a16="http://schemas.microsoft.com/office/drawing/2014/main" id="{F3DB7445-795A-4B59-961B-47852CC33383}"/>
              </a:ext>
            </a:extLst>
          </p:cNvPr>
          <p:cNvSpPr txBox="1"/>
          <p:nvPr/>
        </p:nvSpPr>
        <p:spPr>
          <a:xfrm>
            <a:off x="0" y="0"/>
            <a:ext cx="9250017" cy="830997"/>
          </a:xfrm>
          <a:prstGeom prst="rect">
            <a:avLst/>
          </a:prstGeom>
          <a:solidFill>
            <a:srgbClr val="7030A0"/>
          </a:solidFill>
        </p:spPr>
        <p:txBody>
          <a:bodyPr wrap="square" rtlCol="0">
            <a:spAutoFit/>
          </a:bodyPr>
          <a:lstStyle/>
          <a:p>
            <a:r>
              <a:rPr lang="en-GB" sz="2400" b="1" dirty="0">
                <a:solidFill>
                  <a:schemeClr val="bg1"/>
                </a:solidFill>
              </a:rPr>
              <a:t>This terms STEAM challenge it to make your own electronic amp or instrument </a:t>
            </a:r>
          </a:p>
        </p:txBody>
      </p:sp>
    </p:spTree>
    <p:extLst>
      <p:ext uri="{BB962C8B-B14F-4D97-AF65-F5344CB8AC3E}">
        <p14:creationId xmlns:p14="http://schemas.microsoft.com/office/powerpoint/2010/main" val="691843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8518A3-A6F2-4314-A963-BE260879CF48}"/>
              </a:ext>
            </a:extLst>
          </p:cNvPr>
          <p:cNvPicPr>
            <a:picLocks noChangeAspect="1"/>
          </p:cNvPicPr>
          <p:nvPr/>
        </p:nvPicPr>
        <p:blipFill>
          <a:blip r:embed="rId2"/>
          <a:stretch>
            <a:fillRect/>
          </a:stretch>
        </p:blipFill>
        <p:spPr>
          <a:xfrm>
            <a:off x="0" y="206008"/>
            <a:ext cx="4682134" cy="1463167"/>
          </a:xfrm>
          <a:prstGeom prst="rect">
            <a:avLst/>
          </a:prstGeom>
        </p:spPr>
      </p:pic>
      <p:sp>
        <p:nvSpPr>
          <p:cNvPr id="4" name="Rectangle 3">
            <a:extLst>
              <a:ext uri="{FF2B5EF4-FFF2-40B4-BE49-F238E27FC236}">
                <a16:creationId xmlns:a16="http://schemas.microsoft.com/office/drawing/2014/main" id="{66BCE574-658A-49DF-898C-7E213567D2CB}"/>
              </a:ext>
            </a:extLst>
          </p:cNvPr>
          <p:cNvSpPr/>
          <p:nvPr/>
        </p:nvSpPr>
        <p:spPr>
          <a:xfrm>
            <a:off x="100288" y="1742503"/>
            <a:ext cx="6645848" cy="923330"/>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Tuesday : STEAM club. This Tuesday after school in C8 stem club do you want to grow your knowledge of how hydroponics may be a useful thing. See Mrs Petrie for more </a:t>
            </a:r>
            <a:r>
              <a:rPr lang="en-GB" dirty="0" smtClean="0">
                <a:solidFill>
                  <a:schemeClr val="bg1"/>
                </a:solidFill>
                <a:latin typeface="Calibri" panose="020F0502020204030204" pitchFamily="34" charset="0"/>
              </a:rPr>
              <a:t>details.1</a:t>
            </a:r>
            <a:endParaRPr lang="en-GB"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6FFA9BCB-D535-4527-9F65-0E69E006FC33}"/>
              </a:ext>
            </a:extLst>
          </p:cNvPr>
          <p:cNvSpPr txBox="1"/>
          <p:nvPr/>
        </p:nvSpPr>
        <p:spPr>
          <a:xfrm>
            <a:off x="4799872" y="115961"/>
            <a:ext cx="4012060" cy="1569660"/>
          </a:xfrm>
          <a:prstGeom prst="rect">
            <a:avLst/>
          </a:prstGeom>
          <a:noFill/>
        </p:spPr>
        <p:txBody>
          <a:bodyPr wrap="none" rtlCol="0">
            <a:spAutoFit/>
          </a:bodyPr>
          <a:lstStyle/>
          <a:p>
            <a:r>
              <a:rPr lang="en-GB" sz="3200" b="1" dirty="0" smtClean="0"/>
              <a:t>This week</a:t>
            </a:r>
          </a:p>
          <a:p>
            <a:r>
              <a:rPr lang="en-GB" sz="3200" b="1" dirty="0" smtClean="0"/>
              <a:t>National </a:t>
            </a:r>
            <a:r>
              <a:rPr lang="en-GB" sz="3200" b="1" dirty="0"/>
              <a:t>Science week</a:t>
            </a:r>
          </a:p>
          <a:p>
            <a:r>
              <a:rPr lang="en-GB" sz="3200" b="1" dirty="0"/>
              <a:t>Activities</a:t>
            </a:r>
          </a:p>
        </p:txBody>
      </p:sp>
      <p:pic>
        <p:nvPicPr>
          <p:cNvPr id="9" name="Picture 8">
            <a:extLst>
              <a:ext uri="{FF2B5EF4-FFF2-40B4-BE49-F238E27FC236}">
                <a16:creationId xmlns:a16="http://schemas.microsoft.com/office/drawing/2014/main" id="{072977EC-4691-4E87-B649-B2ED88089A4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6910884" y="5293580"/>
            <a:ext cx="1295389" cy="692389"/>
          </a:xfrm>
          <a:prstGeom prst="rect">
            <a:avLst/>
          </a:prstGeom>
        </p:spPr>
      </p:pic>
      <p:pic>
        <p:nvPicPr>
          <p:cNvPr id="11" name="Picture 10">
            <a:extLst>
              <a:ext uri="{FF2B5EF4-FFF2-40B4-BE49-F238E27FC236}">
                <a16:creationId xmlns:a16="http://schemas.microsoft.com/office/drawing/2014/main" id="{04BA87E8-D897-4443-A2B3-C97C7D9621EE}"/>
              </a:ext>
            </a:extLst>
          </p:cNvPr>
          <p:cNvPicPr>
            <a:picLocks noChangeAspect="1"/>
          </p:cNvPicPr>
          <p:nvPr/>
        </p:nvPicPr>
        <p:blipFill>
          <a:blip r:embed="rId4"/>
          <a:stretch>
            <a:fillRect/>
          </a:stretch>
        </p:blipFill>
        <p:spPr>
          <a:xfrm>
            <a:off x="7878580" y="4989203"/>
            <a:ext cx="805400" cy="1295241"/>
          </a:xfrm>
          <a:prstGeom prst="rect">
            <a:avLst/>
          </a:prstGeom>
        </p:spPr>
      </p:pic>
      <p:pic>
        <p:nvPicPr>
          <p:cNvPr id="14" name="Picture 13">
            <a:extLst>
              <a:ext uri="{FF2B5EF4-FFF2-40B4-BE49-F238E27FC236}">
                <a16:creationId xmlns:a16="http://schemas.microsoft.com/office/drawing/2014/main" id="{4CFABDD5-67E8-4EB5-8C60-3D0EA5DC1613}"/>
              </a:ext>
            </a:extLst>
          </p:cNvPr>
          <p:cNvPicPr>
            <a:picLocks noChangeAspect="1"/>
          </p:cNvPicPr>
          <p:nvPr/>
        </p:nvPicPr>
        <p:blipFill>
          <a:blip r:embed="rId5"/>
          <a:stretch>
            <a:fillRect/>
          </a:stretch>
        </p:blipFill>
        <p:spPr>
          <a:xfrm>
            <a:off x="6735797" y="1452053"/>
            <a:ext cx="2214272" cy="1060915"/>
          </a:xfrm>
          <a:prstGeom prst="rect">
            <a:avLst/>
          </a:prstGeom>
        </p:spPr>
      </p:pic>
      <p:sp>
        <p:nvSpPr>
          <p:cNvPr id="15" name="Rectangle 14">
            <a:extLst>
              <a:ext uri="{FF2B5EF4-FFF2-40B4-BE49-F238E27FC236}">
                <a16:creationId xmlns:a16="http://schemas.microsoft.com/office/drawing/2014/main" id="{F972491D-F501-4F59-BA74-601D65A6E7F1}"/>
              </a:ext>
            </a:extLst>
          </p:cNvPr>
          <p:cNvSpPr/>
          <p:nvPr/>
        </p:nvSpPr>
        <p:spPr>
          <a:xfrm>
            <a:off x="120435" y="3563377"/>
            <a:ext cx="6609549" cy="646331"/>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Wednesday lunchtime C10: STEAM club. Piezoelectric amp and instrument challenge. See Mr Ras for more </a:t>
            </a:r>
            <a:r>
              <a:rPr lang="en-GB" dirty="0" smtClean="0">
                <a:solidFill>
                  <a:schemeClr val="bg1"/>
                </a:solidFill>
                <a:latin typeface="Calibri" panose="020F0502020204030204" pitchFamily="34" charset="0"/>
              </a:rPr>
              <a:t>details1</a:t>
            </a:r>
          </a:p>
        </p:txBody>
      </p:sp>
      <p:sp>
        <p:nvSpPr>
          <p:cNvPr id="16" name="Rectangle 15">
            <a:extLst>
              <a:ext uri="{FF2B5EF4-FFF2-40B4-BE49-F238E27FC236}">
                <a16:creationId xmlns:a16="http://schemas.microsoft.com/office/drawing/2014/main" id="{20D9A890-F6F3-42AD-A281-D093430CD717}"/>
              </a:ext>
            </a:extLst>
          </p:cNvPr>
          <p:cNvSpPr/>
          <p:nvPr/>
        </p:nvSpPr>
        <p:spPr>
          <a:xfrm>
            <a:off x="107603" y="4834240"/>
            <a:ext cx="6635508" cy="1477328"/>
          </a:xfrm>
          <a:prstGeom prst="rect">
            <a:avLst/>
          </a:prstGeom>
          <a:solidFill>
            <a:srgbClr val="7030A0"/>
          </a:solidFill>
        </p:spPr>
        <p:txBody>
          <a:bodyPr wrap="square">
            <a:spAutoFit/>
          </a:bodyPr>
          <a:lstStyle/>
          <a:p>
            <a:r>
              <a:rPr lang="en-GB" dirty="0" smtClean="0">
                <a:solidFill>
                  <a:schemeClr val="bg1"/>
                </a:solidFill>
                <a:latin typeface="Calibri" panose="020F0502020204030204" pitchFamily="34" charset="0"/>
              </a:rPr>
              <a:t>Egg Drop: Over the week build your egg-citing egg protector to stop your egg cracking when thrown from M Block. Build it at home and compete on Friday. If you need resources then on Thursday lunchtime</a:t>
            </a:r>
            <a:r>
              <a:rPr lang="en-GB" dirty="0">
                <a:solidFill>
                  <a:schemeClr val="bg1"/>
                </a:solidFill>
                <a:latin typeface="Calibri" panose="020F0502020204030204" pitchFamily="34" charset="0"/>
              </a:rPr>
              <a:t> </a:t>
            </a:r>
            <a:r>
              <a:rPr lang="en-GB" dirty="0" smtClean="0">
                <a:solidFill>
                  <a:schemeClr val="bg1"/>
                </a:solidFill>
                <a:latin typeface="Calibri" panose="020F0502020204030204" pitchFamily="34" charset="0"/>
              </a:rPr>
              <a:t>come to STEAM</a:t>
            </a:r>
            <a:r>
              <a:rPr lang="en-GB" dirty="0" smtClean="0">
                <a:solidFill>
                  <a:schemeClr val="bg1"/>
                </a:solidFill>
                <a:latin typeface="Calibri" panose="020F0502020204030204" pitchFamily="34" charset="0"/>
              </a:rPr>
              <a:t> club to construct your entry (C8). </a:t>
            </a:r>
            <a:r>
              <a:rPr lang="en-GB" dirty="0">
                <a:solidFill>
                  <a:schemeClr val="bg1"/>
                </a:solidFill>
                <a:latin typeface="Calibri" panose="020F0502020204030204" pitchFamily="34" charset="0"/>
              </a:rPr>
              <a:t>See </a:t>
            </a:r>
            <a:r>
              <a:rPr lang="en-GB" dirty="0" smtClean="0">
                <a:solidFill>
                  <a:schemeClr val="bg1"/>
                </a:solidFill>
                <a:latin typeface="Calibri" panose="020F0502020204030204" pitchFamily="34" charset="0"/>
              </a:rPr>
              <a:t>Miss Miah, Mr Allen or Mr </a:t>
            </a:r>
            <a:r>
              <a:rPr lang="en-GB" dirty="0">
                <a:solidFill>
                  <a:schemeClr val="bg1"/>
                </a:solidFill>
                <a:latin typeface="Calibri" panose="020F0502020204030204" pitchFamily="34" charset="0"/>
              </a:rPr>
              <a:t>Ras for more details</a:t>
            </a:r>
          </a:p>
        </p:txBody>
      </p:sp>
      <p:pic>
        <p:nvPicPr>
          <p:cNvPr id="17" name="Picture 16">
            <a:extLst>
              <a:ext uri="{FF2B5EF4-FFF2-40B4-BE49-F238E27FC236}">
                <a16:creationId xmlns:a16="http://schemas.microsoft.com/office/drawing/2014/main" id="{E4F35264-22E4-4F29-9D76-70B4E00348C9}"/>
              </a:ext>
            </a:extLst>
          </p:cNvPr>
          <p:cNvPicPr>
            <a:picLocks noChangeAspect="1"/>
          </p:cNvPicPr>
          <p:nvPr/>
        </p:nvPicPr>
        <p:blipFill>
          <a:blip r:embed="rId6"/>
          <a:stretch>
            <a:fillRect/>
          </a:stretch>
        </p:blipFill>
        <p:spPr>
          <a:xfrm>
            <a:off x="7344461" y="3506911"/>
            <a:ext cx="1039271" cy="1305384"/>
          </a:xfrm>
          <a:prstGeom prst="rect">
            <a:avLst/>
          </a:prstGeom>
        </p:spPr>
      </p:pic>
      <p:pic>
        <p:nvPicPr>
          <p:cNvPr id="18" name="Picture 17">
            <a:extLst>
              <a:ext uri="{FF2B5EF4-FFF2-40B4-BE49-F238E27FC236}">
                <a16:creationId xmlns:a16="http://schemas.microsoft.com/office/drawing/2014/main" id="{37F47561-117C-4573-966A-A515529A4335}"/>
              </a:ext>
            </a:extLst>
          </p:cNvPr>
          <p:cNvPicPr>
            <a:picLocks noChangeAspect="1"/>
          </p:cNvPicPr>
          <p:nvPr/>
        </p:nvPicPr>
        <p:blipFill>
          <a:blip r:embed="rId7"/>
          <a:stretch>
            <a:fillRect/>
          </a:stretch>
        </p:blipFill>
        <p:spPr>
          <a:xfrm>
            <a:off x="7200245" y="4983241"/>
            <a:ext cx="805400" cy="1295241"/>
          </a:xfrm>
          <a:prstGeom prst="rect">
            <a:avLst/>
          </a:prstGeom>
        </p:spPr>
      </p:pic>
      <p:sp>
        <p:nvSpPr>
          <p:cNvPr id="3" name="Rectangle 2"/>
          <p:cNvSpPr/>
          <p:nvPr/>
        </p:nvSpPr>
        <p:spPr>
          <a:xfrm>
            <a:off x="111890" y="4335735"/>
            <a:ext cx="6631221" cy="369332"/>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Wednesday afterschool STEAM club in M5.</a:t>
            </a:r>
            <a:endParaRPr lang="en-GB" dirty="0">
              <a:solidFill>
                <a:schemeClr val="bg1"/>
              </a:solidFill>
              <a:latin typeface="Calibri" panose="020F0502020204030204" pitchFamily="34" charset="0"/>
            </a:endParaRPr>
          </a:p>
        </p:txBody>
      </p:sp>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4625" y="2560903"/>
            <a:ext cx="1172434" cy="974423"/>
          </a:xfrm>
          <a:prstGeom prst="rect">
            <a:avLst/>
          </a:prstGeom>
        </p:spPr>
      </p:pic>
      <p:sp>
        <p:nvSpPr>
          <p:cNvPr id="7" name="Rectangle 6"/>
          <p:cNvSpPr/>
          <p:nvPr/>
        </p:nvSpPr>
        <p:spPr>
          <a:xfrm>
            <a:off x="120435" y="2779597"/>
            <a:ext cx="6609549" cy="646331"/>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Alternatively learn to programme a </a:t>
            </a:r>
            <a:r>
              <a:rPr lang="en-GB" dirty="0" smtClean="0">
                <a:solidFill>
                  <a:schemeClr val="bg1"/>
                </a:solidFill>
                <a:latin typeface="Calibri" panose="020F0502020204030204" pitchFamily="34" charset="0"/>
              </a:rPr>
              <a:t>Raspberry </a:t>
            </a:r>
            <a:r>
              <a:rPr lang="en-GB" dirty="0">
                <a:solidFill>
                  <a:schemeClr val="bg1"/>
                </a:solidFill>
                <a:latin typeface="Calibri" panose="020F0502020204030204" pitchFamily="34" charset="0"/>
              </a:rPr>
              <a:t>Pi with Mr Uddin in coding club in D4 3.15 – 4.15</a:t>
            </a:r>
            <a:endParaRPr lang="en-GB" dirty="0">
              <a:solidFill>
                <a:schemeClr val="bg1"/>
              </a:solidFill>
              <a:latin typeface="Calibri" panose="020F0502020204030204" pitchFamily="34" charset="0"/>
            </a:endParaRPr>
          </a:p>
        </p:txBody>
      </p:sp>
    </p:spTree>
    <p:extLst>
      <p:ext uri="{BB962C8B-B14F-4D97-AF65-F5344CB8AC3E}">
        <p14:creationId xmlns:p14="http://schemas.microsoft.com/office/powerpoint/2010/main" val="1327929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8518A3-A6F2-4314-A963-BE260879CF48}"/>
              </a:ext>
            </a:extLst>
          </p:cNvPr>
          <p:cNvPicPr>
            <a:picLocks noChangeAspect="1"/>
          </p:cNvPicPr>
          <p:nvPr/>
        </p:nvPicPr>
        <p:blipFill>
          <a:blip r:embed="rId2"/>
          <a:stretch>
            <a:fillRect/>
          </a:stretch>
        </p:blipFill>
        <p:spPr>
          <a:xfrm>
            <a:off x="0" y="206008"/>
            <a:ext cx="4682134" cy="1463167"/>
          </a:xfrm>
          <a:prstGeom prst="rect">
            <a:avLst/>
          </a:prstGeom>
        </p:spPr>
      </p:pic>
      <p:sp>
        <p:nvSpPr>
          <p:cNvPr id="5" name="TextBox 4">
            <a:extLst>
              <a:ext uri="{FF2B5EF4-FFF2-40B4-BE49-F238E27FC236}">
                <a16:creationId xmlns:a16="http://schemas.microsoft.com/office/drawing/2014/main" id="{6FFA9BCB-D535-4527-9F65-0E69E006FC33}"/>
              </a:ext>
            </a:extLst>
          </p:cNvPr>
          <p:cNvSpPr txBox="1"/>
          <p:nvPr/>
        </p:nvSpPr>
        <p:spPr>
          <a:xfrm>
            <a:off x="4837043" y="357810"/>
            <a:ext cx="2290050" cy="646331"/>
          </a:xfrm>
          <a:prstGeom prst="rect">
            <a:avLst/>
          </a:prstGeom>
          <a:noFill/>
        </p:spPr>
        <p:txBody>
          <a:bodyPr wrap="none" rtlCol="0">
            <a:spAutoFit/>
          </a:bodyPr>
          <a:lstStyle/>
          <a:p>
            <a:r>
              <a:rPr lang="en-GB" dirty="0"/>
              <a:t>National Science week</a:t>
            </a:r>
          </a:p>
          <a:p>
            <a:r>
              <a:rPr lang="en-GB" dirty="0"/>
              <a:t>Activities</a:t>
            </a:r>
          </a:p>
        </p:txBody>
      </p:sp>
      <p:sp>
        <p:nvSpPr>
          <p:cNvPr id="16" name="Rectangle 15">
            <a:extLst>
              <a:ext uri="{FF2B5EF4-FFF2-40B4-BE49-F238E27FC236}">
                <a16:creationId xmlns:a16="http://schemas.microsoft.com/office/drawing/2014/main" id="{20D9A890-F6F3-42AD-A281-D093430CD717}"/>
              </a:ext>
            </a:extLst>
          </p:cNvPr>
          <p:cNvSpPr/>
          <p:nvPr/>
        </p:nvSpPr>
        <p:spPr>
          <a:xfrm>
            <a:off x="100288" y="1774304"/>
            <a:ext cx="6635508" cy="1477328"/>
          </a:xfrm>
          <a:prstGeom prst="rect">
            <a:avLst/>
          </a:prstGeom>
          <a:solidFill>
            <a:srgbClr val="7030A0"/>
          </a:solidFill>
        </p:spPr>
        <p:txBody>
          <a:bodyPr wrap="square">
            <a:spAutoFit/>
          </a:bodyPr>
          <a:lstStyle/>
          <a:p>
            <a:pPr fontAlgn="base"/>
            <a:r>
              <a:rPr lang="en-GB" dirty="0">
                <a:solidFill>
                  <a:schemeClr val="bg1"/>
                </a:solidFill>
                <a:latin typeface="Calibri" panose="020F0502020204030204" pitchFamily="34" charset="0"/>
              </a:rPr>
              <a:t>Thursday afterschool in T5 3.15-4: </a:t>
            </a:r>
            <a:r>
              <a:rPr lang="en-GB" dirty="0">
                <a:solidFill>
                  <a:schemeClr val="bg1"/>
                </a:solidFill>
              </a:rPr>
              <a:t>Are you a supertaster? Supertasters experience bitter tastes more strongly than other people; this is because they have a higher number of taste receptors within the ‘fungiform papillae’. Come test out your taste buds in T5. See Mrs </a:t>
            </a:r>
            <a:r>
              <a:rPr lang="en-GB" dirty="0" err="1">
                <a:solidFill>
                  <a:schemeClr val="bg1"/>
                </a:solidFill>
              </a:rPr>
              <a:t>Whittby</a:t>
            </a:r>
            <a:r>
              <a:rPr lang="en-GB" dirty="0">
                <a:solidFill>
                  <a:schemeClr val="bg1"/>
                </a:solidFill>
              </a:rPr>
              <a:t> for more information</a:t>
            </a:r>
            <a:endParaRPr lang="en-GB" dirty="0">
              <a:solidFill>
                <a:schemeClr val="bg1"/>
              </a:solidFill>
              <a:latin typeface="Calibri" panose="020F0502020204030204" pitchFamily="34" charset="0"/>
            </a:endParaRPr>
          </a:p>
        </p:txBody>
      </p:sp>
      <p:pic>
        <p:nvPicPr>
          <p:cNvPr id="19" name="Picture 18">
            <a:extLst>
              <a:ext uri="{FF2B5EF4-FFF2-40B4-BE49-F238E27FC236}">
                <a16:creationId xmlns:a16="http://schemas.microsoft.com/office/drawing/2014/main" id="{3DE84A03-F639-47C6-B783-9A0471BB2851}"/>
              </a:ext>
            </a:extLst>
          </p:cNvPr>
          <p:cNvPicPr>
            <a:picLocks noChangeAspect="1"/>
          </p:cNvPicPr>
          <p:nvPr/>
        </p:nvPicPr>
        <p:blipFill>
          <a:blip r:embed="rId3"/>
          <a:stretch>
            <a:fillRect/>
          </a:stretch>
        </p:blipFill>
        <p:spPr>
          <a:xfrm>
            <a:off x="7312111" y="4783465"/>
            <a:ext cx="1286722" cy="723781"/>
          </a:xfrm>
          <a:prstGeom prst="rect">
            <a:avLst/>
          </a:prstGeom>
        </p:spPr>
      </p:pic>
      <p:sp>
        <p:nvSpPr>
          <p:cNvPr id="3" name="Rectangle 2">
            <a:extLst>
              <a:ext uri="{FF2B5EF4-FFF2-40B4-BE49-F238E27FC236}">
                <a16:creationId xmlns:a16="http://schemas.microsoft.com/office/drawing/2014/main" id="{FB9DACB4-C333-48A3-BD0D-9EC547654695}"/>
              </a:ext>
            </a:extLst>
          </p:cNvPr>
          <p:cNvSpPr/>
          <p:nvPr/>
        </p:nvSpPr>
        <p:spPr>
          <a:xfrm>
            <a:off x="100288" y="4935043"/>
            <a:ext cx="6635509" cy="923330"/>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Friday lunchtime: Pi Day Recital. Can you take the Pi Recital crown and remember the most digits of Pi. The current record is 314 digits! Prize money for the top 3! See Mr </a:t>
            </a:r>
            <a:r>
              <a:rPr lang="en-GB" dirty="0" err="1">
                <a:solidFill>
                  <a:schemeClr val="bg1"/>
                </a:solidFill>
                <a:latin typeface="Calibri" panose="020F0502020204030204" pitchFamily="34" charset="0"/>
              </a:rPr>
              <a:t>Garrad</a:t>
            </a:r>
            <a:r>
              <a:rPr lang="en-GB" dirty="0">
                <a:solidFill>
                  <a:schemeClr val="bg1"/>
                </a:solidFill>
                <a:latin typeface="Calibri" panose="020F0502020204030204" pitchFamily="34" charset="0"/>
              </a:rPr>
              <a:t> in the Millennium Hall</a:t>
            </a:r>
          </a:p>
        </p:txBody>
      </p:sp>
      <p:pic>
        <p:nvPicPr>
          <p:cNvPr id="6" name="Picture 5">
            <a:extLst>
              <a:ext uri="{FF2B5EF4-FFF2-40B4-BE49-F238E27FC236}">
                <a16:creationId xmlns:a16="http://schemas.microsoft.com/office/drawing/2014/main" id="{B0C73FF1-C1EA-48AF-8ED9-32883118CFED}"/>
              </a:ext>
            </a:extLst>
          </p:cNvPr>
          <p:cNvPicPr>
            <a:picLocks noChangeAspect="1"/>
          </p:cNvPicPr>
          <p:nvPr/>
        </p:nvPicPr>
        <p:blipFill>
          <a:blip r:embed="rId4"/>
          <a:stretch>
            <a:fillRect/>
          </a:stretch>
        </p:blipFill>
        <p:spPr>
          <a:xfrm>
            <a:off x="6886576" y="1760493"/>
            <a:ext cx="2215992" cy="1477328"/>
          </a:xfrm>
          <a:prstGeom prst="rect">
            <a:avLst/>
          </a:prstGeom>
        </p:spPr>
      </p:pic>
      <p:sp>
        <p:nvSpPr>
          <p:cNvPr id="8" name="Rectangle 7">
            <a:extLst>
              <a:ext uri="{FF2B5EF4-FFF2-40B4-BE49-F238E27FC236}">
                <a16:creationId xmlns:a16="http://schemas.microsoft.com/office/drawing/2014/main" id="{FB55F10F-C3D3-4EA3-ACA9-AE21614198AD}"/>
              </a:ext>
            </a:extLst>
          </p:cNvPr>
          <p:cNvSpPr/>
          <p:nvPr/>
        </p:nvSpPr>
        <p:spPr>
          <a:xfrm>
            <a:off x="110134" y="3356761"/>
            <a:ext cx="6625662" cy="1477328"/>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Thursday lunchtime and afterschool 3.15 – 5.20 : STEAM club. Enjoy Science fiction movies. Come and watch Tron Legacy in C10. </a:t>
            </a:r>
            <a:r>
              <a:rPr lang="en-GB" dirty="0">
                <a:solidFill>
                  <a:schemeClr val="bg1"/>
                </a:solidFill>
              </a:rPr>
              <a:t>"I fight for the Users." ―Tron. Tron is the story of a programmer trapped in a digital game world . </a:t>
            </a:r>
            <a:r>
              <a:rPr lang="en-GB" dirty="0" smtClean="0">
                <a:solidFill>
                  <a:schemeClr val="bg1"/>
                </a:solidFill>
              </a:rPr>
              <a:t>Popcorn provided! </a:t>
            </a:r>
          </a:p>
          <a:p>
            <a:r>
              <a:rPr lang="en-GB" dirty="0" smtClean="0">
                <a:solidFill>
                  <a:schemeClr val="bg1"/>
                </a:solidFill>
              </a:rPr>
              <a:t>See </a:t>
            </a:r>
            <a:r>
              <a:rPr lang="en-GB" dirty="0">
                <a:solidFill>
                  <a:schemeClr val="bg1"/>
                </a:solidFill>
              </a:rPr>
              <a:t>Mr Ras for </a:t>
            </a:r>
            <a:r>
              <a:rPr lang="en-GB" dirty="0" smtClean="0">
                <a:solidFill>
                  <a:schemeClr val="bg1"/>
                </a:solidFill>
              </a:rPr>
              <a:t>details</a:t>
            </a:r>
            <a:endParaRPr lang="en-GB" dirty="0">
              <a:solidFill>
                <a:schemeClr val="bg1"/>
              </a:solidFill>
            </a:endParaRPr>
          </a:p>
        </p:txBody>
      </p:sp>
      <p:pic>
        <p:nvPicPr>
          <p:cNvPr id="13" name="Picture 12">
            <a:extLst>
              <a:ext uri="{FF2B5EF4-FFF2-40B4-BE49-F238E27FC236}">
                <a16:creationId xmlns:a16="http://schemas.microsoft.com/office/drawing/2014/main" id="{D43BFEBE-1A02-48FC-AAFA-E07BB710465B}"/>
              </a:ext>
            </a:extLst>
          </p:cNvPr>
          <p:cNvPicPr>
            <a:picLocks noChangeAspect="1"/>
          </p:cNvPicPr>
          <p:nvPr/>
        </p:nvPicPr>
        <p:blipFill>
          <a:blip r:embed="rId5"/>
          <a:stretch>
            <a:fillRect/>
          </a:stretch>
        </p:blipFill>
        <p:spPr>
          <a:xfrm>
            <a:off x="7507362" y="3320820"/>
            <a:ext cx="897804" cy="1346706"/>
          </a:xfrm>
          <a:prstGeom prst="rect">
            <a:avLst/>
          </a:prstGeom>
        </p:spPr>
      </p:pic>
      <p:sp>
        <p:nvSpPr>
          <p:cNvPr id="20" name="Rectangle 19">
            <a:extLst>
              <a:ext uri="{FF2B5EF4-FFF2-40B4-BE49-F238E27FC236}">
                <a16:creationId xmlns:a16="http://schemas.microsoft.com/office/drawing/2014/main" id="{1570415D-B7F8-4BC9-AB33-62B405429A3D}"/>
              </a:ext>
            </a:extLst>
          </p:cNvPr>
          <p:cNvSpPr/>
          <p:nvPr/>
        </p:nvSpPr>
        <p:spPr>
          <a:xfrm>
            <a:off x="4480919" y="4061924"/>
            <a:ext cx="2264724" cy="882935"/>
          </a:xfrm>
          <a:prstGeom prst="rect">
            <a:avLst/>
          </a:prstGeom>
          <a:noFill/>
        </p:spPr>
        <p:txBody>
          <a:bodyPr wrap="none" lIns="51435" tIns="25718" rIns="51435" bIns="25718">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rPr>
              <a:t>Cinema</a:t>
            </a:r>
          </a:p>
        </p:txBody>
      </p:sp>
      <p:sp>
        <p:nvSpPr>
          <p:cNvPr id="11" name="Rectangle 10">
            <a:extLst>
              <a:ext uri="{FF2B5EF4-FFF2-40B4-BE49-F238E27FC236}">
                <a16:creationId xmlns:a16="http://schemas.microsoft.com/office/drawing/2014/main" id="{FB9DACB4-C333-48A3-BD0D-9EC547654695}"/>
              </a:ext>
            </a:extLst>
          </p:cNvPr>
          <p:cNvSpPr/>
          <p:nvPr/>
        </p:nvSpPr>
        <p:spPr>
          <a:xfrm>
            <a:off x="100288" y="5959267"/>
            <a:ext cx="6635509" cy="646331"/>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Friday </a:t>
            </a:r>
            <a:r>
              <a:rPr lang="en-GB" dirty="0" smtClean="0">
                <a:solidFill>
                  <a:schemeClr val="bg1"/>
                </a:solidFill>
                <a:latin typeface="Calibri" panose="020F0502020204030204" pitchFamily="34" charset="0"/>
              </a:rPr>
              <a:t>afterschool C2: Egg Drop </a:t>
            </a:r>
            <a:r>
              <a:rPr lang="en-GB" dirty="0" smtClean="0">
                <a:solidFill>
                  <a:schemeClr val="bg1"/>
                </a:solidFill>
                <a:latin typeface="Calibri" panose="020F0502020204030204" pitchFamily="34" charset="0"/>
              </a:rPr>
              <a:t>competition! Can your egg stand the test? Have a cracking time! </a:t>
            </a:r>
            <a:r>
              <a:rPr lang="en-GB" dirty="0" smtClean="0">
                <a:solidFill>
                  <a:schemeClr val="bg1"/>
                </a:solidFill>
                <a:latin typeface="Calibri" panose="020F0502020204030204" pitchFamily="34" charset="0"/>
              </a:rPr>
              <a:t>See Miss Miah for details</a:t>
            </a:r>
            <a:endParaRPr lang="en-GB" dirty="0">
              <a:solidFill>
                <a:schemeClr val="bg1"/>
              </a:solidFill>
              <a:latin typeface="Calibri" panose="020F0502020204030204" pitchFamily="34" charset="0"/>
            </a:endParaRPr>
          </a:p>
        </p:txBody>
      </p:sp>
      <p:pic>
        <p:nvPicPr>
          <p:cNvPr id="14" name="Picture 13">
            <a:extLst>
              <a:ext uri="{FF2B5EF4-FFF2-40B4-BE49-F238E27FC236}">
                <a16:creationId xmlns:a16="http://schemas.microsoft.com/office/drawing/2014/main" id="{072977EC-4691-4E87-B649-B2ED88089A4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5400000">
            <a:off x="7027336" y="5869926"/>
            <a:ext cx="1295389" cy="692389"/>
          </a:xfrm>
          <a:prstGeom prst="rect">
            <a:avLst/>
          </a:prstGeom>
        </p:spPr>
      </p:pic>
      <p:pic>
        <p:nvPicPr>
          <p:cNvPr id="17" name="Picture 16">
            <a:extLst>
              <a:ext uri="{FF2B5EF4-FFF2-40B4-BE49-F238E27FC236}">
                <a16:creationId xmlns:a16="http://schemas.microsoft.com/office/drawing/2014/main" id="{04BA87E8-D897-4443-A2B3-C97C7D9621EE}"/>
              </a:ext>
            </a:extLst>
          </p:cNvPr>
          <p:cNvPicPr>
            <a:picLocks noChangeAspect="1"/>
          </p:cNvPicPr>
          <p:nvPr/>
        </p:nvPicPr>
        <p:blipFill>
          <a:blip r:embed="rId7"/>
          <a:stretch>
            <a:fillRect/>
          </a:stretch>
        </p:blipFill>
        <p:spPr>
          <a:xfrm>
            <a:off x="7995032" y="5565549"/>
            <a:ext cx="805400" cy="1295241"/>
          </a:xfrm>
          <a:prstGeom prst="rect">
            <a:avLst/>
          </a:prstGeom>
        </p:spPr>
      </p:pic>
      <p:pic>
        <p:nvPicPr>
          <p:cNvPr id="18" name="Picture 17">
            <a:extLst>
              <a:ext uri="{FF2B5EF4-FFF2-40B4-BE49-F238E27FC236}">
                <a16:creationId xmlns:a16="http://schemas.microsoft.com/office/drawing/2014/main" id="{37F47561-117C-4573-966A-A515529A4335}"/>
              </a:ext>
            </a:extLst>
          </p:cNvPr>
          <p:cNvPicPr>
            <a:picLocks noChangeAspect="1"/>
          </p:cNvPicPr>
          <p:nvPr/>
        </p:nvPicPr>
        <p:blipFill>
          <a:blip r:embed="rId8"/>
          <a:stretch>
            <a:fillRect/>
          </a:stretch>
        </p:blipFill>
        <p:spPr>
          <a:xfrm>
            <a:off x="7215825" y="5534137"/>
            <a:ext cx="805400" cy="1295241"/>
          </a:xfrm>
          <a:prstGeom prst="rect">
            <a:avLst/>
          </a:prstGeom>
        </p:spPr>
      </p:pic>
    </p:spTree>
    <p:extLst>
      <p:ext uri="{BB962C8B-B14F-4D97-AF65-F5344CB8AC3E}">
        <p14:creationId xmlns:p14="http://schemas.microsoft.com/office/powerpoint/2010/main" val="3285212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D44730-C90E-4A24-A700-6B7322E01E5C}"/>
              </a:ext>
            </a:extLst>
          </p:cNvPr>
          <p:cNvPicPr>
            <a:picLocks noChangeAspect="1"/>
          </p:cNvPicPr>
          <p:nvPr/>
        </p:nvPicPr>
        <p:blipFill rotWithShape="1">
          <a:blip r:embed="rId2"/>
          <a:srcRect l="42174" t="15522" r="23044" b="5856"/>
          <a:stretch/>
        </p:blipFill>
        <p:spPr>
          <a:xfrm>
            <a:off x="4055164" y="313357"/>
            <a:ext cx="4903305" cy="6231285"/>
          </a:xfrm>
          <a:prstGeom prst="rect">
            <a:avLst/>
          </a:prstGeom>
        </p:spPr>
      </p:pic>
      <p:pic>
        <p:nvPicPr>
          <p:cNvPr id="3" name="Picture 2">
            <a:extLst>
              <a:ext uri="{FF2B5EF4-FFF2-40B4-BE49-F238E27FC236}">
                <a16:creationId xmlns:a16="http://schemas.microsoft.com/office/drawing/2014/main" id="{2E27C1D8-3D32-4FE1-B0F6-867676DEA613}"/>
              </a:ext>
            </a:extLst>
          </p:cNvPr>
          <p:cNvPicPr>
            <a:picLocks noChangeAspect="1"/>
          </p:cNvPicPr>
          <p:nvPr/>
        </p:nvPicPr>
        <p:blipFill>
          <a:blip r:embed="rId3"/>
          <a:stretch>
            <a:fillRect/>
          </a:stretch>
        </p:blipFill>
        <p:spPr>
          <a:xfrm>
            <a:off x="92765" y="179505"/>
            <a:ext cx="3856383" cy="1205120"/>
          </a:xfrm>
          <a:prstGeom prst="rect">
            <a:avLst/>
          </a:prstGeom>
        </p:spPr>
      </p:pic>
      <p:pic>
        <p:nvPicPr>
          <p:cNvPr id="4" name="Picture 3">
            <a:extLst>
              <a:ext uri="{FF2B5EF4-FFF2-40B4-BE49-F238E27FC236}">
                <a16:creationId xmlns:a16="http://schemas.microsoft.com/office/drawing/2014/main" id="{6FD161B5-24E3-4657-9D6B-32FA40DC236E}"/>
              </a:ext>
            </a:extLst>
          </p:cNvPr>
          <p:cNvPicPr>
            <a:picLocks noChangeAspect="1"/>
          </p:cNvPicPr>
          <p:nvPr/>
        </p:nvPicPr>
        <p:blipFill>
          <a:blip r:embed="rId4"/>
          <a:stretch>
            <a:fillRect/>
          </a:stretch>
        </p:blipFill>
        <p:spPr>
          <a:xfrm>
            <a:off x="185531" y="4678017"/>
            <a:ext cx="3856382" cy="2086946"/>
          </a:xfrm>
          <a:prstGeom prst="rect">
            <a:avLst/>
          </a:prstGeom>
        </p:spPr>
      </p:pic>
      <p:sp>
        <p:nvSpPr>
          <p:cNvPr id="8" name="Rectangle 7">
            <a:extLst>
              <a:ext uri="{FF2B5EF4-FFF2-40B4-BE49-F238E27FC236}">
                <a16:creationId xmlns:a16="http://schemas.microsoft.com/office/drawing/2014/main" id="{432699C8-C150-4DF2-B5ED-A1FEB7B12ACB}"/>
              </a:ext>
            </a:extLst>
          </p:cNvPr>
          <p:cNvSpPr/>
          <p:nvPr/>
        </p:nvSpPr>
        <p:spPr>
          <a:xfrm>
            <a:off x="185531" y="1384625"/>
            <a:ext cx="3856383" cy="3693319"/>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Interested in Biodiversity and like being creative? Why not enter the National British Science poster competition? All entries must be submitted to Mrs Hunt by March the 3Oth so that the top five designs can be entered and sent off to meet t</a:t>
            </a:r>
            <a:r>
              <a:rPr lang="en-GB" dirty="0">
                <a:solidFill>
                  <a:schemeClr val="bg1"/>
                </a:solidFill>
              </a:rPr>
              <a:t>he closing date. See Mrs Hunt for details</a:t>
            </a:r>
          </a:p>
          <a:p>
            <a:endParaRPr lang="en-GB" dirty="0">
              <a:solidFill>
                <a:schemeClr val="bg1"/>
              </a:solidFill>
            </a:endParaRPr>
          </a:p>
          <a:p>
            <a:r>
              <a:rPr lang="en-GB" dirty="0">
                <a:solidFill>
                  <a:schemeClr val="bg1"/>
                </a:solidFill>
              </a:rPr>
              <a:t>(entries need to arrive by 6:00pm on Friday 3 April 2020)</a:t>
            </a:r>
          </a:p>
          <a:p>
            <a:endParaRPr lang="en-GB" dirty="0">
              <a:solidFill>
                <a:schemeClr val="bg1"/>
              </a:solidFill>
              <a:latin typeface="Calibri" panose="020F0502020204030204" pitchFamily="34" charset="0"/>
            </a:endParaRPr>
          </a:p>
          <a:p>
            <a:r>
              <a:rPr lang="en-GB" dirty="0">
                <a:solidFill>
                  <a:schemeClr val="bg1"/>
                </a:solidFill>
                <a:latin typeface="Calibri" panose="020F0502020204030204" pitchFamily="34" charset="0"/>
              </a:rPr>
              <a:t>Prizes are still to be confirmed </a:t>
            </a:r>
            <a:r>
              <a:rPr lang="en-GB" dirty="0">
                <a:solidFill>
                  <a:schemeClr val="bg1"/>
                </a:solidFill>
                <a:latin typeface="Calibri" panose="020F0502020204030204" pitchFamily="34" charset="0"/>
                <a:sym typeface="Wingdings" panose="05000000000000000000" pitchFamily="2" charset="2"/>
              </a:rPr>
              <a:t></a:t>
            </a:r>
            <a:endParaRPr lang="en-GB" dirty="0">
              <a:solidFill>
                <a:schemeClr val="bg1"/>
              </a:solidFill>
              <a:latin typeface="Calibri" panose="020F0502020204030204" pitchFamily="34" charset="0"/>
            </a:endParaRPr>
          </a:p>
        </p:txBody>
      </p:sp>
    </p:spTree>
    <p:extLst>
      <p:ext uri="{BB962C8B-B14F-4D97-AF65-F5344CB8AC3E}">
        <p14:creationId xmlns:p14="http://schemas.microsoft.com/office/powerpoint/2010/main" val="102065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06E9E59-4319-4F75-A0FA-A79F0ADB08EB}"/>
              </a:ext>
            </a:extLst>
          </p:cNvPr>
          <p:cNvPicPr>
            <a:picLocks noChangeAspect="1"/>
          </p:cNvPicPr>
          <p:nvPr/>
        </p:nvPicPr>
        <p:blipFill>
          <a:blip r:embed="rId2"/>
          <a:stretch>
            <a:fillRect/>
          </a:stretch>
        </p:blipFill>
        <p:spPr>
          <a:xfrm>
            <a:off x="92765" y="179505"/>
            <a:ext cx="3856383" cy="1205120"/>
          </a:xfrm>
          <a:prstGeom prst="rect">
            <a:avLst/>
          </a:prstGeom>
        </p:spPr>
      </p:pic>
      <p:sp>
        <p:nvSpPr>
          <p:cNvPr id="3" name="Rectangle 2">
            <a:extLst>
              <a:ext uri="{FF2B5EF4-FFF2-40B4-BE49-F238E27FC236}">
                <a16:creationId xmlns:a16="http://schemas.microsoft.com/office/drawing/2014/main" id="{A2B17D9E-9B89-4781-B6A9-80D14CAB5ECD}"/>
              </a:ext>
            </a:extLst>
          </p:cNvPr>
          <p:cNvSpPr/>
          <p:nvPr/>
        </p:nvSpPr>
        <p:spPr>
          <a:xfrm>
            <a:off x="185531" y="1384625"/>
            <a:ext cx="8706678" cy="1477328"/>
          </a:xfrm>
          <a:prstGeom prst="rect">
            <a:avLst/>
          </a:prstGeom>
          <a:solidFill>
            <a:srgbClr val="7030A0"/>
          </a:solidFill>
        </p:spPr>
        <p:txBody>
          <a:bodyPr wrap="square">
            <a:spAutoFit/>
          </a:bodyPr>
          <a:lstStyle/>
          <a:p>
            <a:r>
              <a:rPr lang="en-GB" dirty="0">
                <a:solidFill>
                  <a:schemeClr val="bg1"/>
                </a:solidFill>
                <a:latin typeface="Calibri" panose="020F0502020204030204" pitchFamily="34" charset="0"/>
              </a:rPr>
              <a:t>Steam Photography/Art competition. Are you interested in photography and STEAM. Take a picture or create an image that relates to STEAM. All entries to be sent to </a:t>
            </a:r>
            <a:r>
              <a:rPr lang="en-GB" dirty="0">
                <a:solidFill>
                  <a:schemeClr val="bg1"/>
                </a:solidFill>
              </a:rPr>
              <a:t>Mrs Hunt by 23 March and the winners will be announced shortly after.</a:t>
            </a:r>
          </a:p>
          <a:p>
            <a:endParaRPr lang="en-GB" dirty="0">
              <a:solidFill>
                <a:schemeClr val="bg1"/>
              </a:solidFill>
              <a:latin typeface="Calibri" panose="020F0502020204030204" pitchFamily="34" charset="0"/>
            </a:endParaRPr>
          </a:p>
          <a:p>
            <a:r>
              <a:rPr lang="en-GB" dirty="0">
                <a:solidFill>
                  <a:schemeClr val="bg1"/>
                </a:solidFill>
                <a:latin typeface="Calibri" panose="020F0502020204030204" pitchFamily="34" charset="0"/>
              </a:rPr>
              <a:t>Prizes are still to be confirmed </a:t>
            </a:r>
            <a:r>
              <a:rPr lang="en-GB" dirty="0">
                <a:solidFill>
                  <a:schemeClr val="bg1"/>
                </a:solidFill>
                <a:latin typeface="Calibri" panose="020F0502020204030204" pitchFamily="34" charset="0"/>
                <a:sym typeface="Wingdings" panose="05000000000000000000" pitchFamily="2" charset="2"/>
              </a:rPr>
              <a:t></a:t>
            </a:r>
            <a:endParaRPr lang="en-GB" dirty="0">
              <a:solidFill>
                <a:schemeClr val="bg1"/>
              </a:solidFill>
              <a:latin typeface="Calibri" panose="020F0502020204030204" pitchFamily="34" charset="0"/>
            </a:endParaRPr>
          </a:p>
        </p:txBody>
      </p:sp>
      <p:pic>
        <p:nvPicPr>
          <p:cNvPr id="4" name="Picture 3">
            <a:extLst>
              <a:ext uri="{FF2B5EF4-FFF2-40B4-BE49-F238E27FC236}">
                <a16:creationId xmlns:a16="http://schemas.microsoft.com/office/drawing/2014/main" id="{882FA26C-D495-4B1C-BCD1-ACD8360ECA09}"/>
              </a:ext>
            </a:extLst>
          </p:cNvPr>
          <p:cNvPicPr>
            <a:picLocks noChangeAspect="1"/>
          </p:cNvPicPr>
          <p:nvPr/>
        </p:nvPicPr>
        <p:blipFill>
          <a:blip r:embed="rId3"/>
          <a:stretch>
            <a:fillRect/>
          </a:stretch>
        </p:blipFill>
        <p:spPr>
          <a:xfrm>
            <a:off x="795131" y="3119748"/>
            <a:ext cx="1914525" cy="1752600"/>
          </a:xfrm>
          <a:prstGeom prst="rect">
            <a:avLst/>
          </a:prstGeom>
        </p:spPr>
      </p:pic>
      <p:pic>
        <p:nvPicPr>
          <p:cNvPr id="5" name="Picture 4">
            <a:extLst>
              <a:ext uri="{FF2B5EF4-FFF2-40B4-BE49-F238E27FC236}">
                <a16:creationId xmlns:a16="http://schemas.microsoft.com/office/drawing/2014/main" id="{C9E8EDC9-292C-4DA6-82CE-4B5BA6E9E421}"/>
              </a:ext>
            </a:extLst>
          </p:cNvPr>
          <p:cNvPicPr>
            <a:picLocks noChangeAspect="1"/>
          </p:cNvPicPr>
          <p:nvPr/>
        </p:nvPicPr>
        <p:blipFill>
          <a:blip r:embed="rId4"/>
          <a:stretch>
            <a:fillRect/>
          </a:stretch>
        </p:blipFill>
        <p:spPr>
          <a:xfrm>
            <a:off x="2846111" y="3119748"/>
            <a:ext cx="2524125" cy="1752600"/>
          </a:xfrm>
          <a:prstGeom prst="rect">
            <a:avLst/>
          </a:prstGeom>
        </p:spPr>
      </p:pic>
      <p:pic>
        <p:nvPicPr>
          <p:cNvPr id="6" name="Picture 5">
            <a:extLst>
              <a:ext uri="{FF2B5EF4-FFF2-40B4-BE49-F238E27FC236}">
                <a16:creationId xmlns:a16="http://schemas.microsoft.com/office/drawing/2014/main" id="{8729A561-B7EB-4D2C-A42D-8E270D1A92C1}"/>
              </a:ext>
            </a:extLst>
          </p:cNvPr>
          <p:cNvPicPr>
            <a:picLocks noChangeAspect="1"/>
          </p:cNvPicPr>
          <p:nvPr/>
        </p:nvPicPr>
        <p:blipFill>
          <a:blip r:embed="rId5"/>
          <a:stretch>
            <a:fillRect/>
          </a:stretch>
        </p:blipFill>
        <p:spPr>
          <a:xfrm>
            <a:off x="5506692" y="3119748"/>
            <a:ext cx="2261126" cy="1752600"/>
          </a:xfrm>
          <a:prstGeom prst="rect">
            <a:avLst/>
          </a:prstGeom>
        </p:spPr>
      </p:pic>
      <p:sp>
        <p:nvSpPr>
          <p:cNvPr id="7" name="Rectangle 6">
            <a:extLst>
              <a:ext uri="{FF2B5EF4-FFF2-40B4-BE49-F238E27FC236}">
                <a16:creationId xmlns:a16="http://schemas.microsoft.com/office/drawing/2014/main" id="{09FB8F2D-A4B5-460D-8A48-481074C385DC}"/>
              </a:ext>
            </a:extLst>
          </p:cNvPr>
          <p:cNvSpPr/>
          <p:nvPr/>
        </p:nvSpPr>
        <p:spPr>
          <a:xfrm>
            <a:off x="185531" y="4970335"/>
            <a:ext cx="8799444" cy="1200329"/>
          </a:xfrm>
          <a:prstGeom prst="rect">
            <a:avLst/>
          </a:prstGeom>
          <a:solidFill>
            <a:srgbClr val="7030A0"/>
          </a:solidFill>
        </p:spPr>
        <p:txBody>
          <a:bodyPr wrap="square">
            <a:spAutoFit/>
          </a:bodyPr>
          <a:lstStyle/>
          <a:p>
            <a:r>
              <a:rPr lang="en-GB" dirty="0">
                <a:solidFill>
                  <a:schemeClr val="bg1"/>
                </a:solidFill>
              </a:rPr>
              <a:t>STEAM Creative Beach Clean and Photography Workshops on Saturday 21 March 2020 10am – 2pm. Help clean the beaches from Shoreham-by-Sea to Worthing whilst getting involved some fun photography. See you work displayed in a gallery. See Mrs Hunt for details at Art club.</a:t>
            </a:r>
          </a:p>
        </p:txBody>
      </p:sp>
    </p:spTree>
    <p:extLst>
      <p:ext uri="{BB962C8B-B14F-4D97-AF65-F5344CB8AC3E}">
        <p14:creationId xmlns:p14="http://schemas.microsoft.com/office/powerpoint/2010/main" val="3842088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2F0F4835-CFEF-4BE7-817B-4A934FBBF086}"/>
              </a:ext>
            </a:extLst>
          </p:cNvPr>
          <p:cNvGraphicFramePr>
            <a:graphicFrameLocks noGrp="1"/>
          </p:cNvGraphicFramePr>
          <p:nvPr>
            <p:extLst>
              <p:ext uri="{D42A27DB-BD31-4B8C-83A1-F6EECF244321}">
                <p14:modId xmlns:p14="http://schemas.microsoft.com/office/powerpoint/2010/main" val="607564018"/>
              </p:ext>
            </p:extLst>
          </p:nvPr>
        </p:nvGraphicFramePr>
        <p:xfrm>
          <a:off x="1428902" y="95098"/>
          <a:ext cx="6096000" cy="670052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1822372986"/>
                    </a:ext>
                  </a:extLst>
                </a:gridCol>
                <a:gridCol w="3048000">
                  <a:extLst>
                    <a:ext uri="{9D8B030D-6E8A-4147-A177-3AD203B41FA5}">
                      <a16:colId xmlns:a16="http://schemas.microsoft.com/office/drawing/2014/main" val="1084304660"/>
                    </a:ext>
                  </a:extLst>
                </a:gridCol>
              </a:tblGrid>
              <a:tr h="370840">
                <a:tc gridSpan="2">
                  <a:txBody>
                    <a:bodyPr/>
                    <a:lstStyle/>
                    <a:p>
                      <a:r>
                        <a:rPr lang="en-GB" dirty="0"/>
                        <a:t>National Science week Steam Activities</a:t>
                      </a:r>
                    </a:p>
                  </a:txBody>
                  <a:tcPr/>
                </a:tc>
                <a:tc hMerge="1">
                  <a:txBody>
                    <a:bodyPr/>
                    <a:lstStyle/>
                    <a:p>
                      <a:endParaRPr lang="en-GB" dirty="0"/>
                    </a:p>
                  </a:txBody>
                  <a:tcPr/>
                </a:tc>
                <a:extLst>
                  <a:ext uri="{0D108BD9-81ED-4DB2-BD59-A6C34878D82A}">
                    <a16:rowId xmlns:a16="http://schemas.microsoft.com/office/drawing/2014/main" val="124953629"/>
                  </a:ext>
                </a:extLst>
              </a:tr>
              <a:tr h="370840">
                <a:tc>
                  <a:txBody>
                    <a:bodyPr/>
                    <a:lstStyle/>
                    <a:p>
                      <a:r>
                        <a:rPr lang="en-GB" dirty="0"/>
                        <a:t>Tuesday 3.15-4.15 C8</a:t>
                      </a:r>
                    </a:p>
                  </a:txBody>
                  <a:tcPr/>
                </a:tc>
                <a:tc>
                  <a:txBody>
                    <a:bodyPr/>
                    <a:lstStyle/>
                    <a:p>
                      <a:r>
                        <a:rPr lang="en-GB" dirty="0"/>
                        <a:t>Hydroponics workshop</a:t>
                      </a:r>
                    </a:p>
                  </a:txBody>
                  <a:tcPr/>
                </a:tc>
                <a:extLst>
                  <a:ext uri="{0D108BD9-81ED-4DB2-BD59-A6C34878D82A}">
                    <a16:rowId xmlns:a16="http://schemas.microsoft.com/office/drawing/2014/main" val="4120324005"/>
                  </a:ext>
                </a:extLst>
              </a:tr>
              <a:tr h="370840">
                <a:tc>
                  <a:txBody>
                    <a:bodyPr/>
                    <a:lstStyle/>
                    <a:p>
                      <a:r>
                        <a:rPr lang="en-GB" dirty="0"/>
                        <a:t>Tuesday 3.15-4.15 D4</a:t>
                      </a:r>
                    </a:p>
                  </a:txBody>
                  <a:tcPr/>
                </a:tc>
                <a:tc>
                  <a:txBody>
                    <a:bodyPr/>
                    <a:lstStyle/>
                    <a:p>
                      <a:r>
                        <a:rPr lang="en-GB" dirty="0"/>
                        <a:t>Computer Science coding</a:t>
                      </a:r>
                    </a:p>
                  </a:txBody>
                  <a:tcPr/>
                </a:tc>
                <a:extLst>
                  <a:ext uri="{0D108BD9-81ED-4DB2-BD59-A6C34878D82A}">
                    <a16:rowId xmlns:a16="http://schemas.microsoft.com/office/drawing/2014/main" val="559534193"/>
                  </a:ext>
                </a:extLst>
              </a:tr>
              <a:tr h="370840">
                <a:tc>
                  <a:txBody>
                    <a:bodyPr/>
                    <a:lstStyle/>
                    <a:p>
                      <a:r>
                        <a:rPr lang="en-GB" dirty="0"/>
                        <a:t>Wednesday lunchtime C10</a:t>
                      </a:r>
                    </a:p>
                  </a:txBody>
                  <a:tcPr/>
                </a:tc>
                <a:tc>
                  <a:txBody>
                    <a:bodyPr/>
                    <a:lstStyle/>
                    <a:p>
                      <a:r>
                        <a:rPr lang="en-GB" dirty="0"/>
                        <a:t>DIY instrument pickup</a:t>
                      </a:r>
                    </a:p>
                  </a:txBody>
                  <a:tcPr/>
                </a:tc>
                <a:extLst>
                  <a:ext uri="{0D108BD9-81ED-4DB2-BD59-A6C34878D82A}">
                    <a16:rowId xmlns:a16="http://schemas.microsoft.com/office/drawing/2014/main" val="533676514"/>
                  </a:ext>
                </a:extLst>
              </a:tr>
              <a:tr h="370840">
                <a:tc>
                  <a:txBody>
                    <a:bodyPr/>
                    <a:lstStyle/>
                    <a:p>
                      <a:r>
                        <a:rPr lang="en-GB" dirty="0"/>
                        <a:t>Thursday lunchtime </a:t>
                      </a:r>
                      <a:r>
                        <a:rPr lang="en-GB" dirty="0" smtClean="0"/>
                        <a:t>C8</a:t>
                      </a:r>
                      <a:endParaRPr lang="en-GB" dirty="0"/>
                    </a:p>
                  </a:txBody>
                  <a:tcPr/>
                </a:tc>
                <a:tc>
                  <a:txBody>
                    <a:bodyPr/>
                    <a:lstStyle/>
                    <a:p>
                      <a:r>
                        <a:rPr lang="en-GB" dirty="0"/>
                        <a:t>Egg Drop </a:t>
                      </a:r>
                      <a:r>
                        <a:rPr lang="en-GB" dirty="0" smtClean="0"/>
                        <a:t>Build</a:t>
                      </a:r>
                      <a:endParaRPr lang="en-GB" dirty="0"/>
                    </a:p>
                  </a:txBody>
                  <a:tcPr/>
                </a:tc>
                <a:extLst>
                  <a:ext uri="{0D108BD9-81ED-4DB2-BD59-A6C34878D82A}">
                    <a16:rowId xmlns:a16="http://schemas.microsoft.com/office/drawing/2014/main" val="3915455958"/>
                  </a:ext>
                </a:extLst>
              </a:tr>
              <a:tr h="185420">
                <a:tc>
                  <a:txBody>
                    <a:bodyPr/>
                    <a:lstStyle/>
                    <a:p>
                      <a:r>
                        <a:rPr lang="en-GB" dirty="0"/>
                        <a:t>Thursday </a:t>
                      </a:r>
                      <a:r>
                        <a:rPr lang="en-GB" b="1" dirty="0" smtClean="0"/>
                        <a:t>Lunchtime</a:t>
                      </a:r>
                      <a:r>
                        <a:rPr lang="en-GB" dirty="0" smtClean="0"/>
                        <a:t> in C10 and afterschool 3.15- 4.20 </a:t>
                      </a:r>
                      <a:r>
                        <a:rPr lang="en-GB" dirty="0"/>
                        <a:t>C10</a:t>
                      </a:r>
                    </a:p>
                  </a:txBody>
                  <a:tcPr/>
                </a:tc>
                <a:tc>
                  <a:txBody>
                    <a:bodyPr/>
                    <a:lstStyle/>
                    <a:p>
                      <a:r>
                        <a:rPr lang="en-GB" dirty="0"/>
                        <a:t>Tron Legacy STEAM movie</a:t>
                      </a:r>
                    </a:p>
                  </a:txBody>
                  <a:tcPr/>
                </a:tc>
                <a:extLst>
                  <a:ext uri="{0D108BD9-81ED-4DB2-BD59-A6C34878D82A}">
                    <a16:rowId xmlns:a16="http://schemas.microsoft.com/office/drawing/2014/main" val="841102100"/>
                  </a:ext>
                </a:extLst>
              </a:tr>
              <a:tr h="185420">
                <a:tc>
                  <a:txBody>
                    <a:bodyPr/>
                    <a:lstStyle/>
                    <a:p>
                      <a:r>
                        <a:rPr lang="en-GB" dirty="0"/>
                        <a:t>Thursday </a:t>
                      </a:r>
                      <a:r>
                        <a:rPr lang="en-GB" dirty="0" smtClean="0"/>
                        <a:t>3.15-4.00 T5</a:t>
                      </a:r>
                      <a:endParaRPr lang="en-GB" dirty="0"/>
                    </a:p>
                  </a:txBody>
                  <a:tcPr/>
                </a:tc>
                <a:tc>
                  <a:txBody>
                    <a:bodyPr/>
                    <a:lstStyle/>
                    <a:p>
                      <a:r>
                        <a:rPr lang="en-GB" dirty="0" smtClean="0"/>
                        <a:t>Taste bud </a:t>
                      </a:r>
                      <a:r>
                        <a:rPr lang="en-GB" dirty="0"/>
                        <a:t>testing workshop</a:t>
                      </a:r>
                    </a:p>
                  </a:txBody>
                  <a:tcPr/>
                </a:tc>
                <a:extLst>
                  <a:ext uri="{0D108BD9-81ED-4DB2-BD59-A6C34878D82A}">
                    <a16:rowId xmlns:a16="http://schemas.microsoft.com/office/drawing/2014/main" val="647326461"/>
                  </a:ext>
                </a:extLst>
              </a:tr>
              <a:tr h="320040">
                <a:tc>
                  <a:txBody>
                    <a:bodyPr/>
                    <a:lstStyle/>
                    <a:p>
                      <a:r>
                        <a:rPr lang="en-GB" dirty="0"/>
                        <a:t>Friday lunchtime Millennium Hall</a:t>
                      </a:r>
                    </a:p>
                  </a:txBody>
                  <a:tcPr/>
                </a:tc>
                <a:tc>
                  <a:txBody>
                    <a:bodyPr/>
                    <a:lstStyle/>
                    <a:p>
                      <a:r>
                        <a:rPr lang="en-GB" dirty="0"/>
                        <a:t>Pi recital competition and prize giving</a:t>
                      </a:r>
                    </a:p>
                  </a:txBody>
                  <a:tcPr/>
                </a:tc>
                <a:extLst>
                  <a:ext uri="{0D108BD9-81ED-4DB2-BD59-A6C34878D82A}">
                    <a16:rowId xmlns:a16="http://schemas.microsoft.com/office/drawing/2014/main" val="2310730916"/>
                  </a:ext>
                </a:extLst>
              </a:tr>
              <a:tr h="320040">
                <a:tc>
                  <a:txBody>
                    <a:bodyPr/>
                    <a:lstStyle/>
                    <a:p>
                      <a:r>
                        <a:rPr lang="en-GB" dirty="0" smtClean="0"/>
                        <a:t>Friday 3.15-4.00 C2</a:t>
                      </a:r>
                      <a:endParaRPr lang="en-GB" dirty="0"/>
                    </a:p>
                  </a:txBody>
                  <a:tcPr/>
                </a:tc>
                <a:tc>
                  <a:txBody>
                    <a:bodyPr/>
                    <a:lstStyle/>
                    <a:p>
                      <a:r>
                        <a:rPr lang="en-GB" dirty="0" smtClean="0"/>
                        <a:t>Egg Drop competition- bring in your entry</a:t>
                      </a:r>
                      <a:endParaRPr lang="en-GB" dirty="0"/>
                    </a:p>
                  </a:txBody>
                  <a:tcPr/>
                </a:tc>
                <a:extLst>
                  <a:ext uri="{0D108BD9-81ED-4DB2-BD59-A6C34878D82A}">
                    <a16:rowId xmlns:a16="http://schemas.microsoft.com/office/drawing/2014/main" val="4233146264"/>
                  </a:ext>
                </a:extLst>
              </a:tr>
              <a:tr h="370840">
                <a:tc>
                  <a:txBody>
                    <a:bodyPr/>
                    <a:lstStyle/>
                    <a:p>
                      <a:r>
                        <a:rPr lang="en-GB" dirty="0"/>
                        <a:t>Art competitions and activities</a:t>
                      </a:r>
                    </a:p>
                  </a:txBody>
                  <a:tcPr/>
                </a:tc>
                <a:tc>
                  <a:txBody>
                    <a:bodyPr/>
                    <a:lstStyle/>
                    <a:p>
                      <a:r>
                        <a:rPr lang="en-GB" dirty="0"/>
                        <a:t>National Science Week Biodiversity competition</a:t>
                      </a:r>
                    </a:p>
                    <a:p>
                      <a:endParaRPr lang="en-GB" dirty="0"/>
                    </a:p>
                    <a:p>
                      <a:r>
                        <a:rPr lang="en-GB" dirty="0"/>
                        <a:t>STEAM photography competition</a:t>
                      </a:r>
                    </a:p>
                    <a:p>
                      <a:endParaRPr lang="en-GB" dirty="0"/>
                    </a:p>
                    <a:p>
                      <a:r>
                        <a:rPr lang="en-GB" dirty="0"/>
                        <a:t>STEAM beach clean at Art club and workshop on Saturday 21</a:t>
                      </a:r>
                      <a:r>
                        <a:rPr lang="en-GB" baseline="30000" dirty="0"/>
                        <a:t>st</a:t>
                      </a:r>
                      <a:r>
                        <a:rPr lang="en-GB" dirty="0"/>
                        <a:t> March</a:t>
                      </a:r>
                    </a:p>
                  </a:txBody>
                  <a:tcPr/>
                </a:tc>
                <a:extLst>
                  <a:ext uri="{0D108BD9-81ED-4DB2-BD59-A6C34878D82A}">
                    <a16:rowId xmlns:a16="http://schemas.microsoft.com/office/drawing/2014/main" val="2206501549"/>
                  </a:ext>
                </a:extLst>
              </a:tr>
            </a:tbl>
          </a:graphicData>
        </a:graphic>
      </p:graphicFrame>
    </p:spTree>
    <p:extLst>
      <p:ext uri="{BB962C8B-B14F-4D97-AF65-F5344CB8AC3E}">
        <p14:creationId xmlns:p14="http://schemas.microsoft.com/office/powerpoint/2010/main" val="563135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Invited_Students xmlns="ead98cec-6190-4016-9e12-786299f3dc48" xsi:nil="true"/>
    <IsNotebookLocked xmlns="ead98cec-6190-4016-9e12-786299f3dc48" xsi:nil="true"/>
    <Self_Registration_Enabled xmlns="ead98cec-6190-4016-9e12-786299f3dc48" xsi:nil="true"/>
    <FolderType xmlns="ead98cec-6190-4016-9e12-786299f3dc48" xsi:nil="true"/>
    <CultureName xmlns="ead98cec-6190-4016-9e12-786299f3dc48" xsi:nil="true"/>
    <Student_Groups xmlns="ead98cec-6190-4016-9e12-786299f3dc48">
      <UserInfo>
        <DisplayName/>
        <AccountId xsi:nil="true"/>
        <AccountType/>
      </UserInfo>
    </Student_Groups>
    <DefaultSectionNames xmlns="ead98cec-6190-4016-9e12-786299f3dc48" xsi:nil="true"/>
    <Templates xmlns="ead98cec-6190-4016-9e12-786299f3dc48" xsi:nil="true"/>
    <NotebookType xmlns="ead98cec-6190-4016-9e12-786299f3dc48" xsi:nil="true"/>
    <Teachers xmlns="ead98cec-6190-4016-9e12-786299f3dc48">
      <UserInfo>
        <DisplayName/>
        <AccountId xsi:nil="true"/>
        <AccountType/>
      </UserInfo>
    </Teachers>
    <TeamsChannelId xmlns="ead98cec-6190-4016-9e12-786299f3dc48" xsi:nil="true"/>
    <Invited_Teachers xmlns="ead98cec-6190-4016-9e12-786299f3dc48" xsi:nil="true"/>
    <Math_Settings xmlns="ead98cec-6190-4016-9e12-786299f3dc48" xsi:nil="true"/>
    <Has_Teacher_Only_SectionGroup xmlns="ead98cec-6190-4016-9e12-786299f3dc48" xsi:nil="true"/>
    <Owner xmlns="ead98cec-6190-4016-9e12-786299f3dc48">
      <UserInfo>
        <DisplayName/>
        <AccountId xsi:nil="true"/>
        <AccountType/>
      </UserInfo>
    </Owner>
    <Students xmlns="ead98cec-6190-4016-9e12-786299f3dc48">
      <UserInfo>
        <DisplayName/>
        <AccountId xsi:nil="true"/>
        <AccountType/>
      </UserInfo>
    </Students>
    <Distribution_Groups xmlns="ead98cec-6190-4016-9e12-786299f3dc48" xsi:nil="true"/>
    <AppVersion xmlns="ead98cec-6190-4016-9e12-786299f3dc48" xsi:nil="true"/>
    <LMS_Mappings xmlns="ead98cec-6190-4016-9e12-786299f3dc48" xsi:nil="true"/>
    <Is_Collaboration_Space_Locked xmlns="ead98cec-6190-4016-9e12-786299f3dc4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8DC9866A550D8488685162D003D794D" ma:contentTypeVersion="29" ma:contentTypeDescription="Create a new document." ma:contentTypeScope="" ma:versionID="22e2c701fcce97dc5c241b0495b803cf">
  <xsd:schema xmlns:xsd="http://www.w3.org/2001/XMLSchema" xmlns:xs="http://www.w3.org/2001/XMLSchema" xmlns:p="http://schemas.microsoft.com/office/2006/metadata/properties" xmlns:ns3="ead98cec-6190-4016-9e12-786299f3dc48" xmlns:ns4="63dd41a8-1167-48c7-8f10-d8f0c945fcef" targetNamespace="http://schemas.microsoft.com/office/2006/metadata/properties" ma:root="true" ma:fieldsID="dec4a489c03d6dbf15e33d58917ffd61" ns3:_="" ns4:_="">
    <xsd:import namespace="ead98cec-6190-4016-9e12-786299f3dc48"/>
    <xsd:import namespace="63dd41a8-1167-48c7-8f10-d8f0c945fce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d98cec-6190-4016-9e12-786299f3dc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NotebookType" ma:index="17" nillable="true" ma:displayName="Notebook Type" ma:internalName="NotebookType">
      <xsd:simpleType>
        <xsd:restriction base="dms:Text"/>
      </xsd:simpleType>
    </xsd:element>
    <xsd:element name="FolderType" ma:index="18" nillable="true" ma:displayName="Folder Type" ma:internalName="FolderType">
      <xsd:simpleType>
        <xsd:restriction base="dms:Text"/>
      </xsd:simpleType>
    </xsd:element>
    <xsd:element name="CultureName" ma:index="19" nillable="true" ma:displayName="Culture Name" ma:internalName="CultureName">
      <xsd:simpleType>
        <xsd:restriction base="dms:Text"/>
      </xsd:simpleType>
    </xsd:element>
    <xsd:element name="AppVersion" ma:index="20" nillable="true" ma:displayName="App Version" ma:internalName="AppVersion">
      <xsd:simpleType>
        <xsd:restriction base="dms:Text"/>
      </xsd:simpleType>
    </xsd:element>
    <xsd:element name="TeamsChannelId" ma:index="21" nillable="true" ma:displayName="Teams Channel Id" ma:internalName="TeamsChannelId">
      <xsd:simpleType>
        <xsd:restriction base="dms:Text"/>
      </xsd:simpleType>
    </xsd:element>
    <xsd:element name="Owner" ma:index="22"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3" nillable="true" ma:displayName="Math Settings" ma:internalName="Math_Settings">
      <xsd:simpleType>
        <xsd:restriction base="dms:Text"/>
      </xsd:simpleType>
    </xsd:element>
    <xsd:element name="DefaultSectionNames" ma:index="24" nillable="true" ma:displayName="Default Section Names" ma:internalName="DefaultSectionNames">
      <xsd:simpleType>
        <xsd:restriction base="dms:Note">
          <xsd:maxLength value="255"/>
        </xsd:restriction>
      </xsd:simpleType>
    </xsd:element>
    <xsd:element name="Templates" ma:index="25" nillable="true" ma:displayName="Templates" ma:internalName="Templates">
      <xsd:simpleType>
        <xsd:restriction base="dms:Note">
          <xsd:maxLength value="255"/>
        </xsd:restriction>
      </xsd:simpleType>
    </xsd:element>
    <xsd:element name="Teachers" ma:index="26"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7"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8"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9" nillable="true" ma:displayName="Distribution Groups" ma:internalName="Distribution_Groups">
      <xsd:simpleType>
        <xsd:restriction base="dms:Note">
          <xsd:maxLength value="255"/>
        </xsd:restriction>
      </xsd:simpleType>
    </xsd:element>
    <xsd:element name="LMS_Mappings" ma:index="30" nillable="true" ma:displayName="LMS Mappings" ma:internalName="LMS_Mappings">
      <xsd:simpleType>
        <xsd:restriction base="dms:Note">
          <xsd:maxLength value="255"/>
        </xsd:restriction>
      </xsd:simpleType>
    </xsd:element>
    <xsd:element name="Invited_Teachers" ma:index="31" nillable="true" ma:displayName="Invited Teachers" ma:internalName="Invited_Teachers">
      <xsd:simpleType>
        <xsd:restriction base="dms:Note">
          <xsd:maxLength value="255"/>
        </xsd:restriction>
      </xsd:simpleType>
    </xsd:element>
    <xsd:element name="Invited_Students" ma:index="32" nillable="true" ma:displayName="Invited Students" ma:internalName="Invited_Students">
      <xsd:simpleType>
        <xsd:restriction base="dms:Note">
          <xsd:maxLength value="255"/>
        </xsd:restriction>
      </xsd:simpleType>
    </xsd:element>
    <xsd:element name="Self_Registration_Enabled" ma:index="33" nillable="true" ma:displayName="Self Registration Enabled" ma:internalName="Self_Registration_Enabled">
      <xsd:simpleType>
        <xsd:restriction base="dms:Boolean"/>
      </xsd:simpleType>
    </xsd:element>
    <xsd:element name="Has_Teacher_Only_SectionGroup" ma:index="34" nillable="true" ma:displayName="Has Teacher Only SectionGroup" ma:internalName="Has_Teacher_Only_SectionGroup">
      <xsd:simpleType>
        <xsd:restriction base="dms:Boolean"/>
      </xsd:simpleType>
    </xsd:element>
    <xsd:element name="Is_Collaboration_Space_Locked" ma:index="35" nillable="true" ma:displayName="Is Collaboration Space Locked" ma:internalName="Is_Collaboration_Space_Locked">
      <xsd:simpleType>
        <xsd:restriction base="dms:Boolean"/>
      </xsd:simpleType>
    </xsd:element>
    <xsd:element name="IsNotebookLocked" ma:index="36" nillable="true" ma:displayName="Is Notebook Locked" ma:internalName="IsNotebookLocke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3dd41a8-1167-48c7-8f10-d8f0c945fce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2A4E5E-4B0B-4373-BD28-06FFD5C42640}">
  <ds:schemaRefs>
    <ds:schemaRef ds:uri="ead98cec-6190-4016-9e12-786299f3dc48"/>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3dd41a8-1167-48c7-8f10-d8f0c945fcef"/>
    <ds:schemaRef ds:uri="http://www.w3.org/XML/1998/namespace"/>
    <ds:schemaRef ds:uri="http://purl.org/dc/dcmitype/"/>
  </ds:schemaRefs>
</ds:datastoreItem>
</file>

<file path=customXml/itemProps2.xml><?xml version="1.0" encoding="utf-8"?>
<ds:datastoreItem xmlns:ds="http://schemas.openxmlformats.org/officeDocument/2006/customXml" ds:itemID="{1C4B8724-9EBE-4F35-BEC6-61B0B7E7F3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d98cec-6190-4016-9e12-786299f3dc48"/>
    <ds:schemaRef ds:uri="63dd41a8-1167-48c7-8f10-d8f0c945fce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80F8A39-11F1-44F1-A94E-2F8FD521925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233</TotalTime>
  <Words>772</Words>
  <Application>Microsoft Office PowerPoint</Application>
  <PresentationFormat>On-screen Show (4:3)</PresentationFormat>
  <Paragraphs>62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Rasarathnam</dc:creator>
  <cp:lastModifiedBy>K Rasarathnam</cp:lastModifiedBy>
  <cp:revision>30</cp:revision>
  <dcterms:created xsi:type="dcterms:W3CDTF">2020-02-28T20:56:21Z</dcterms:created>
  <dcterms:modified xsi:type="dcterms:W3CDTF">2020-03-03T08:49:26Z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0x01010078DC9866A550D8488685162D003D794D</vt:lpwstr>
  </property>
</Properties>
</file>