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1" r:id="rId2"/>
    <p:sldId id="258" r:id="rId3"/>
    <p:sldId id="304" r:id="rId4"/>
    <p:sldId id="306" r:id="rId5"/>
    <p:sldId id="307" r:id="rId6"/>
    <p:sldId id="308" r:id="rId7"/>
    <p:sldId id="301" r:id="rId8"/>
    <p:sldId id="302" r:id="rId9"/>
    <p:sldId id="296" r:id="rId10"/>
    <p:sldId id="300" r:id="rId11"/>
    <p:sldId id="259" r:id="rId12"/>
    <p:sldId id="303" r:id="rId13"/>
    <p:sldId id="30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2FAE2-EF9D-4337-BD9D-A9646EFE1D9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4F63C-4D72-48F6-A131-577B3404F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122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749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38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392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396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218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47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08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829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508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457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30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372C8-38E5-0048-9E69-E9D3D70D1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01112"/>
            <a:ext cx="12192000" cy="175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4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073AC-6DE6-4623-8733-77019785CD8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492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gov.uk/apply-apprenticeshi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arndean.ac.uk/courses/i_bacc/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rthinghigh.net/page/?title=Year+10%2F11%2DPost+16+Information&amp;pid=184" TargetMode="External"/><Relationship Id="rId2" Type="http://schemas.openxmlformats.org/officeDocument/2006/relationships/hyperlink" Target="https://www.worthinghigh.net/page/?title=Careers+%26amp%3B+Post+16+Pathway++Information&amp;pid=18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55762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/>
            </a:r>
            <a:br>
              <a:rPr lang="en-GB" sz="5400" dirty="0" smtClean="0"/>
            </a:br>
            <a:r>
              <a:rPr lang="en-GB" sz="5400" dirty="0" smtClean="0"/>
              <a:t>Post 16 Options after WHS</a:t>
            </a:r>
            <a:br>
              <a:rPr lang="en-GB" sz="5400" dirty="0" smtClean="0"/>
            </a:br>
            <a:r>
              <a:rPr lang="en-GB" sz="5400" dirty="0" smtClean="0"/>
              <a:t/>
            </a:r>
            <a:br>
              <a:rPr lang="en-GB" sz="5400" dirty="0" smtClean="0"/>
            </a:br>
            <a:r>
              <a:rPr lang="en-GB" sz="5400" dirty="0" smtClean="0"/>
              <a:t/>
            </a:r>
            <a:br>
              <a:rPr lang="en-GB" sz="5400" dirty="0" smtClean="0"/>
            </a:br>
            <a:endParaRPr lang="en-GB" sz="5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920" y="2414587"/>
            <a:ext cx="3948545" cy="280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3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Post 16 </a:t>
            </a:r>
            <a:r>
              <a:rPr lang="en-GB" dirty="0" smtClean="0"/>
              <a:t>Options-General Info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8" y="1620983"/>
            <a:ext cx="9827490" cy="3790114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GB" sz="2400" dirty="0"/>
              <a:t>You </a:t>
            </a:r>
            <a:r>
              <a:rPr lang="en-GB" sz="2400" b="1" u="sng" dirty="0"/>
              <a:t>have</a:t>
            </a:r>
            <a:r>
              <a:rPr lang="en-GB" sz="2400" dirty="0"/>
              <a:t> to continue in Further Education or training for two more </a:t>
            </a:r>
            <a:r>
              <a:rPr lang="en-GB" sz="2400" dirty="0" smtClean="0"/>
              <a:t>years</a:t>
            </a:r>
          </a:p>
          <a:p>
            <a:r>
              <a:rPr lang="en-GB" sz="2400" b="1" u="sng" dirty="0" smtClean="0"/>
              <a:t>You can choose </a:t>
            </a:r>
            <a:r>
              <a:rPr lang="en-GB" sz="2400" dirty="0" smtClean="0"/>
              <a:t>which option suits you </a:t>
            </a:r>
            <a:r>
              <a:rPr lang="en-GB" sz="2400" dirty="0" smtClean="0"/>
              <a:t>best, but there are so many people that can help you, plus lots of resources - Parents</a:t>
            </a:r>
            <a:r>
              <a:rPr lang="en-GB" sz="2400" dirty="0" smtClean="0"/>
              <a:t>, Carers, </a:t>
            </a:r>
            <a:r>
              <a:rPr lang="en-GB" sz="2400" dirty="0" smtClean="0"/>
              <a:t>Tutors, WHS </a:t>
            </a:r>
            <a:r>
              <a:rPr lang="en-GB" sz="2400" dirty="0" smtClean="0"/>
              <a:t>Careers </a:t>
            </a:r>
            <a:r>
              <a:rPr lang="en-GB" sz="2400" dirty="0" smtClean="0"/>
              <a:t>Advisor, Assemblies, College Open Events, College websites &amp; WHS Post 16 website page.  </a:t>
            </a:r>
            <a:r>
              <a:rPr lang="en-GB" sz="2400" dirty="0" smtClean="0"/>
              <a:t>It’s free </a:t>
            </a:r>
            <a:r>
              <a:rPr lang="en-GB" sz="2400" dirty="0" smtClean="0"/>
              <a:t>advice, </a:t>
            </a:r>
            <a:r>
              <a:rPr lang="en-GB" sz="2400" dirty="0" smtClean="0"/>
              <a:t>so </a:t>
            </a:r>
            <a:r>
              <a:rPr lang="en-GB" sz="2400" dirty="0" smtClean="0"/>
              <a:t>please just use it or ask! </a:t>
            </a:r>
            <a:endParaRPr lang="en-GB" sz="2400" dirty="0" smtClean="0"/>
          </a:p>
          <a:p>
            <a:r>
              <a:rPr lang="en-GB" sz="2400" dirty="0"/>
              <a:t>Y</a:t>
            </a:r>
            <a:r>
              <a:rPr lang="en-GB" sz="2400" dirty="0" smtClean="0"/>
              <a:t>ou </a:t>
            </a:r>
            <a:r>
              <a:rPr lang="en-GB" sz="2400" dirty="0" smtClean="0"/>
              <a:t>need to be thinking about it now as </a:t>
            </a:r>
            <a:r>
              <a:rPr lang="en-GB" sz="2400" dirty="0" smtClean="0"/>
              <a:t>you have </a:t>
            </a:r>
            <a:r>
              <a:rPr lang="en-GB" sz="2400" dirty="0" smtClean="0"/>
              <a:t>to make your decision and </a:t>
            </a:r>
            <a:r>
              <a:rPr lang="en-GB" sz="2400" b="1" dirty="0" smtClean="0"/>
              <a:t>apply in the Autumn </a:t>
            </a:r>
            <a:r>
              <a:rPr lang="en-GB" sz="2400" b="1" dirty="0" smtClean="0"/>
              <a:t>term</a:t>
            </a:r>
            <a:r>
              <a:rPr lang="en-GB" sz="2400" dirty="0" smtClean="0"/>
              <a:t>. Applications should be made at the latest by the Xmas holidays and for some colleges earlier than that!</a:t>
            </a:r>
          </a:p>
          <a:p>
            <a:r>
              <a:rPr lang="en-GB" sz="2400" dirty="0" smtClean="0"/>
              <a:t>Remember college is different to school in lots of ways and you will normally only have approx. 15-18 hours of lessons per week, but you will take on more self-learning.</a:t>
            </a:r>
          </a:p>
          <a:p>
            <a:r>
              <a:rPr lang="en-GB" sz="2400" dirty="0" smtClean="0"/>
              <a:t>Your predicted grades, not target grades is what are used by colleges to assess your suitability for a course(s)</a:t>
            </a:r>
            <a:endParaRPr lang="en-GB" sz="2400" dirty="0"/>
          </a:p>
          <a:p>
            <a:endParaRPr lang="en-GB" sz="2400" dirty="0" smtClean="0"/>
          </a:p>
          <a:p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418880" y="3671680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329" y="187990"/>
            <a:ext cx="2401499" cy="1491183"/>
          </a:xfrm>
          <a:prstGeom prst="rect">
            <a:avLst/>
          </a:prstGeom>
        </p:spPr>
      </p:pic>
      <p:pic>
        <p:nvPicPr>
          <p:cNvPr id="1026" name="Picture 2" descr="Post-16 H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259" y="243335"/>
            <a:ext cx="2535382" cy="128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23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800" dirty="0"/>
              <a:t>What type of study is best for you</a:t>
            </a:r>
            <a:r>
              <a:rPr lang="en-GB" dirty="0"/>
              <a:t>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8" y="1620983"/>
            <a:ext cx="9827490" cy="379011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3600" dirty="0" smtClean="0"/>
              <a:t>A Level (level 3) - </a:t>
            </a:r>
            <a:r>
              <a:rPr lang="en-GB" sz="3600" dirty="0" smtClean="0">
                <a:solidFill>
                  <a:srgbClr val="7030A0"/>
                </a:solidFill>
              </a:rPr>
              <a:t>At college or 6</a:t>
            </a:r>
            <a:r>
              <a:rPr lang="en-GB" sz="3600" baseline="30000" dirty="0" smtClean="0">
                <a:solidFill>
                  <a:srgbClr val="7030A0"/>
                </a:solidFill>
              </a:rPr>
              <a:t>th</a:t>
            </a:r>
            <a:r>
              <a:rPr lang="en-GB" sz="3600" dirty="0" smtClean="0">
                <a:solidFill>
                  <a:srgbClr val="7030A0"/>
                </a:solidFill>
              </a:rPr>
              <a:t> </a:t>
            </a:r>
            <a:r>
              <a:rPr lang="en-GB" sz="3600" dirty="0" smtClean="0">
                <a:solidFill>
                  <a:srgbClr val="7030A0"/>
                </a:solidFill>
              </a:rPr>
              <a:t>form</a:t>
            </a:r>
            <a:endParaRPr lang="en-GB" sz="3600" dirty="0" smtClean="0">
              <a:solidFill>
                <a:srgbClr val="7030A0"/>
              </a:solidFill>
            </a:endParaRPr>
          </a:p>
          <a:p>
            <a:r>
              <a:rPr lang="en-GB" sz="3600" dirty="0" smtClean="0"/>
              <a:t>Vocational (can be level 1,2 or 3) -  </a:t>
            </a:r>
            <a:r>
              <a:rPr lang="en-GB" sz="3600" dirty="0" smtClean="0">
                <a:solidFill>
                  <a:srgbClr val="7030A0"/>
                </a:solidFill>
              </a:rPr>
              <a:t>At college or 6</a:t>
            </a:r>
            <a:r>
              <a:rPr lang="en-GB" sz="3600" baseline="30000" dirty="0" smtClean="0">
                <a:solidFill>
                  <a:srgbClr val="7030A0"/>
                </a:solidFill>
              </a:rPr>
              <a:t>th</a:t>
            </a:r>
            <a:r>
              <a:rPr lang="en-GB" sz="3600" dirty="0" smtClean="0">
                <a:solidFill>
                  <a:srgbClr val="7030A0"/>
                </a:solidFill>
              </a:rPr>
              <a:t> </a:t>
            </a:r>
            <a:r>
              <a:rPr lang="en-GB" sz="3600" dirty="0" smtClean="0">
                <a:solidFill>
                  <a:srgbClr val="7030A0"/>
                </a:solidFill>
              </a:rPr>
              <a:t>form</a:t>
            </a:r>
            <a:endParaRPr lang="en-GB" sz="3600" dirty="0" smtClean="0">
              <a:solidFill>
                <a:srgbClr val="7030A0"/>
              </a:solidFill>
            </a:endParaRPr>
          </a:p>
          <a:p>
            <a:r>
              <a:rPr lang="en-GB" sz="3600" dirty="0" smtClean="0"/>
              <a:t>Apprenticeship - </a:t>
            </a:r>
            <a:r>
              <a:rPr lang="en-GB" sz="3600" dirty="0" smtClean="0">
                <a:solidFill>
                  <a:srgbClr val="7030A0"/>
                </a:solidFill>
              </a:rPr>
              <a:t>In the </a:t>
            </a:r>
            <a:r>
              <a:rPr lang="en-GB" sz="3600" dirty="0" smtClean="0">
                <a:solidFill>
                  <a:srgbClr val="7030A0"/>
                </a:solidFill>
              </a:rPr>
              <a:t>workplace </a:t>
            </a:r>
            <a:r>
              <a:rPr lang="en-GB" sz="3600" dirty="0" smtClean="0">
                <a:solidFill>
                  <a:srgbClr val="7030A0"/>
                </a:solidFill>
              </a:rPr>
              <a:t>&amp; college</a:t>
            </a:r>
          </a:p>
          <a:p>
            <a:r>
              <a:rPr lang="en-GB" sz="3600" dirty="0"/>
              <a:t>T </a:t>
            </a:r>
            <a:r>
              <a:rPr lang="en-GB" sz="3600" dirty="0" smtClean="0"/>
              <a:t>Levels (level 3) -  </a:t>
            </a:r>
            <a:r>
              <a:rPr lang="en-GB" sz="3600" dirty="0" smtClean="0">
                <a:solidFill>
                  <a:srgbClr val="7030A0"/>
                </a:solidFill>
              </a:rPr>
              <a:t>In college &amp; the workplace</a:t>
            </a:r>
            <a:endParaRPr lang="en-GB" sz="3600" dirty="0" smtClean="0">
              <a:solidFill>
                <a:srgbClr val="7030A0"/>
              </a:solidFill>
            </a:endParaRPr>
          </a:p>
          <a:p>
            <a:r>
              <a:rPr lang="en-GB" sz="3600" dirty="0" smtClean="0"/>
              <a:t> </a:t>
            </a:r>
            <a:r>
              <a:rPr lang="en-GB" sz="3600" dirty="0"/>
              <a:t>I.B (International </a:t>
            </a:r>
            <a:r>
              <a:rPr lang="en-GB" sz="3600" dirty="0" smtClean="0"/>
              <a:t>Baccalaureate) – </a:t>
            </a:r>
            <a:r>
              <a:rPr lang="en-GB" sz="3600" dirty="0" smtClean="0">
                <a:solidFill>
                  <a:srgbClr val="7030A0"/>
                </a:solidFill>
              </a:rPr>
              <a:t>At college </a:t>
            </a:r>
            <a:endParaRPr lang="en-GB" sz="3600" dirty="0">
              <a:solidFill>
                <a:srgbClr val="7030A0"/>
              </a:solidFill>
            </a:endParaRPr>
          </a:p>
          <a:p>
            <a:endParaRPr lang="en-GB" sz="2400" dirty="0" smtClean="0"/>
          </a:p>
          <a:p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778" y="275344"/>
            <a:ext cx="1879110" cy="9267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12" y="275344"/>
            <a:ext cx="1883827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73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What are A Levels?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600" dirty="0" smtClean="0"/>
              <a:t>Well-known level 3 qualification </a:t>
            </a:r>
            <a:r>
              <a:rPr lang="en-GB" sz="2600" dirty="0"/>
              <a:t>that </a:t>
            </a:r>
            <a:r>
              <a:rPr lang="en-GB" sz="2600" dirty="0" smtClean="0"/>
              <a:t>is </a:t>
            </a:r>
            <a:r>
              <a:rPr lang="en-GB" sz="2600" dirty="0"/>
              <a:t>offered </a:t>
            </a:r>
            <a:r>
              <a:rPr lang="en-GB" sz="2600" dirty="0" smtClean="0"/>
              <a:t>by colleges &amp; 6</a:t>
            </a:r>
            <a:r>
              <a:rPr lang="en-GB" sz="2600" baseline="30000" dirty="0" smtClean="0"/>
              <a:t>th</a:t>
            </a:r>
            <a:r>
              <a:rPr lang="en-GB" sz="2600" dirty="0" smtClean="0"/>
              <a:t> Forms </a:t>
            </a:r>
            <a:r>
              <a:rPr lang="en-GB" sz="2600" dirty="0"/>
              <a:t>for students </a:t>
            </a:r>
            <a:r>
              <a:rPr lang="en-GB" sz="2600" dirty="0" smtClean="0"/>
              <a:t>after Year 11.</a:t>
            </a:r>
          </a:p>
          <a:p>
            <a:r>
              <a:rPr lang="en-GB" sz="2600" dirty="0" smtClean="0"/>
              <a:t>Two year </a:t>
            </a:r>
            <a:r>
              <a:rPr lang="en-GB" sz="2600" dirty="0" smtClean="0"/>
              <a:t>Courses.</a:t>
            </a:r>
            <a:endParaRPr lang="en-GB" sz="2600" dirty="0" smtClean="0"/>
          </a:p>
          <a:p>
            <a:r>
              <a:rPr lang="en-GB" sz="2600" dirty="0" smtClean="0"/>
              <a:t>You can study 3 or 4 subjects. Most students study </a:t>
            </a:r>
            <a:r>
              <a:rPr lang="en-GB" sz="2600" dirty="0" smtClean="0"/>
              <a:t>3 due to the academic demands of 4</a:t>
            </a:r>
            <a:endParaRPr lang="en-GB" sz="2600" dirty="0" smtClean="0"/>
          </a:p>
          <a:p>
            <a:r>
              <a:rPr lang="en-GB" sz="2600" dirty="0" smtClean="0"/>
              <a:t>There are over 40 different A Level subjects and each college offers it’s own choices.</a:t>
            </a:r>
          </a:p>
          <a:p>
            <a:r>
              <a:rPr lang="en-GB" sz="2600" dirty="0" smtClean="0"/>
              <a:t>You will normally require a minimum of 5 grade 4’s at GCSE including English </a:t>
            </a:r>
            <a:r>
              <a:rPr lang="en-GB" sz="2600" dirty="0"/>
              <a:t>&amp;</a:t>
            </a:r>
            <a:r>
              <a:rPr lang="en-GB" sz="2600" dirty="0" smtClean="0"/>
              <a:t> Maths. Each college will have different requirements as will each subject. </a:t>
            </a:r>
            <a:r>
              <a:rPr lang="en-GB" sz="2300" i="1" dirty="0" smtClean="0">
                <a:solidFill>
                  <a:srgbClr val="7030A0"/>
                </a:solidFill>
              </a:rPr>
              <a:t>(</a:t>
            </a:r>
            <a:r>
              <a:rPr lang="en-GB" sz="2300" i="1" dirty="0" err="1" smtClean="0">
                <a:solidFill>
                  <a:srgbClr val="7030A0"/>
                </a:solidFill>
              </a:rPr>
              <a:t>eg</a:t>
            </a:r>
            <a:r>
              <a:rPr lang="en-GB" sz="2300" i="1" dirty="0" smtClean="0">
                <a:solidFill>
                  <a:srgbClr val="7030A0"/>
                </a:solidFill>
              </a:rPr>
              <a:t> to study Biology A Level at Worthing College you will need 5 GCSE’s at Grade 4 &amp; above, including a 5 in Maths &amp; a double 6 in Science).</a:t>
            </a:r>
          </a:p>
          <a:p>
            <a:r>
              <a:rPr lang="en-GB" sz="2600" dirty="0" smtClean="0"/>
              <a:t>You don’t always need to have studied the subject at GCSE to take it at A Level. This is a great opportunity to try something new.</a:t>
            </a:r>
          </a:p>
          <a:p>
            <a:r>
              <a:rPr lang="en-GB" sz="2600" dirty="0" smtClean="0"/>
              <a:t>Most subjects will involve academic work with exams to assess a pass or fail.(similar to GCSE’S)</a:t>
            </a:r>
          </a:p>
          <a:p>
            <a:r>
              <a:rPr lang="en-GB" sz="2600" dirty="0" smtClean="0"/>
              <a:t>They are a recognised pathway to Universities.</a:t>
            </a:r>
          </a:p>
          <a:p>
            <a:r>
              <a:rPr lang="en-GB" sz="2600" dirty="0" smtClean="0"/>
              <a:t>Colleges offer other Level 3 subjects but these can be named as WJEC, CAMTEC or BTEC &amp; can be combined with A Levels</a:t>
            </a:r>
            <a:r>
              <a:rPr lang="en-GB" sz="2600" dirty="0"/>
              <a:t/>
            </a:r>
            <a:br>
              <a:rPr lang="en-GB" sz="2600" dirty="0"/>
            </a:br>
            <a:endParaRPr lang="en-GB" sz="2600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209" y="365125"/>
            <a:ext cx="2475635" cy="11644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2931" y="365125"/>
            <a:ext cx="2352502" cy="116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90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are Vocational Courses?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400" dirty="0"/>
              <a:t>P</a:t>
            </a:r>
            <a:r>
              <a:rPr lang="en-GB" sz="3400" dirty="0" smtClean="0"/>
              <a:t>ractical &amp; skill based two year </a:t>
            </a:r>
            <a:r>
              <a:rPr lang="en-GB" sz="3400" dirty="0" smtClean="0"/>
              <a:t>courses - </a:t>
            </a:r>
            <a:r>
              <a:rPr lang="en-GB" sz="2900" dirty="0" smtClean="0">
                <a:solidFill>
                  <a:srgbClr val="7030A0"/>
                </a:solidFill>
              </a:rPr>
              <a:t>Health </a:t>
            </a:r>
            <a:r>
              <a:rPr lang="en-GB" sz="2900" dirty="0">
                <a:solidFill>
                  <a:srgbClr val="7030A0"/>
                </a:solidFill>
              </a:rPr>
              <a:t>&amp; Social Care</a:t>
            </a:r>
            <a:r>
              <a:rPr lang="en-GB" sz="2900" dirty="0" smtClean="0">
                <a:solidFill>
                  <a:srgbClr val="7030A0"/>
                </a:solidFill>
              </a:rPr>
              <a:t>, </a:t>
            </a:r>
            <a:r>
              <a:rPr lang="en-GB" sz="2900" dirty="0">
                <a:solidFill>
                  <a:srgbClr val="7030A0"/>
                </a:solidFill>
              </a:rPr>
              <a:t>Catering, Bricklaying, Vehicle Maintenance , Childcare, Animal Management, </a:t>
            </a:r>
            <a:r>
              <a:rPr lang="en-GB" sz="2900" dirty="0" smtClean="0">
                <a:solidFill>
                  <a:srgbClr val="7030A0"/>
                </a:solidFill>
              </a:rPr>
              <a:t>Hairdressing &amp; many </a:t>
            </a:r>
            <a:r>
              <a:rPr lang="en-GB" sz="2900" dirty="0" err="1" smtClean="0">
                <a:solidFill>
                  <a:srgbClr val="7030A0"/>
                </a:solidFill>
              </a:rPr>
              <a:t>many</a:t>
            </a:r>
            <a:r>
              <a:rPr lang="en-GB" sz="2900" dirty="0" smtClean="0">
                <a:solidFill>
                  <a:srgbClr val="7030A0"/>
                </a:solidFill>
              </a:rPr>
              <a:t> more).</a:t>
            </a:r>
          </a:p>
          <a:p>
            <a:r>
              <a:rPr lang="en-GB" sz="3400" dirty="0" smtClean="0"/>
              <a:t>You </a:t>
            </a:r>
            <a:r>
              <a:rPr lang="en-GB" sz="3400" dirty="0"/>
              <a:t>begin at Level 1,2 or 3 depending upon your GCSE </a:t>
            </a:r>
            <a:r>
              <a:rPr lang="en-GB" sz="3400" dirty="0" smtClean="0"/>
              <a:t>grades and </a:t>
            </a:r>
            <a:r>
              <a:rPr lang="en-GB" sz="3400" dirty="0"/>
              <a:t>in your second year you move onto the next </a:t>
            </a:r>
            <a:r>
              <a:rPr lang="en-GB" sz="3400" dirty="0" smtClean="0"/>
              <a:t>Level. </a:t>
            </a:r>
            <a:r>
              <a:rPr lang="en-GB" sz="3400" dirty="0" smtClean="0"/>
              <a:t>Level 3 moves onto an Extended Level 3 Diploma.</a:t>
            </a:r>
          </a:p>
          <a:p>
            <a:r>
              <a:rPr lang="en-GB" sz="3400" dirty="0" smtClean="0"/>
              <a:t>GCSE entry </a:t>
            </a:r>
            <a:r>
              <a:rPr lang="en-GB" sz="3400" dirty="0" smtClean="0"/>
              <a:t>grades </a:t>
            </a:r>
            <a:r>
              <a:rPr lang="en-GB" sz="3400" dirty="0" smtClean="0"/>
              <a:t>will differ </a:t>
            </a:r>
            <a:r>
              <a:rPr lang="en-GB" sz="3400" dirty="0" smtClean="0"/>
              <a:t>for each subject &amp; level of </a:t>
            </a:r>
            <a:r>
              <a:rPr lang="en-GB" sz="3400" dirty="0" smtClean="0"/>
              <a:t>entry</a:t>
            </a:r>
            <a:r>
              <a:rPr lang="en-GB" sz="3400" dirty="0"/>
              <a:t>-</a:t>
            </a:r>
            <a:endParaRPr lang="en-GB" sz="3400" dirty="0" smtClean="0"/>
          </a:p>
          <a:p>
            <a:pPr lvl="1">
              <a:buFont typeface="Wingdings" panose="05000000000000000000" pitchFamily="2" charset="2"/>
              <a:buChar char="q"/>
            </a:pPr>
            <a:r>
              <a:rPr lang="en-GB" sz="3000" dirty="0" smtClean="0"/>
              <a:t>        Level </a:t>
            </a:r>
            <a:r>
              <a:rPr lang="en-GB" sz="3000" dirty="0" smtClean="0"/>
              <a:t>1 needs 2 </a:t>
            </a:r>
            <a:r>
              <a:rPr lang="en-GB" sz="3000" dirty="0"/>
              <a:t>@</a:t>
            </a:r>
            <a:r>
              <a:rPr lang="en-GB" sz="3000" dirty="0" smtClean="0"/>
              <a:t> </a:t>
            </a:r>
            <a:r>
              <a:rPr lang="en-GB" sz="3000" dirty="0" smtClean="0"/>
              <a:t>grade </a:t>
            </a:r>
            <a:r>
              <a:rPr lang="en-GB" sz="3000" dirty="0" smtClean="0"/>
              <a:t>2 </a:t>
            </a:r>
            <a:r>
              <a:rPr lang="en-GB" sz="3000" dirty="0" smtClean="0"/>
              <a:t>&amp; above</a:t>
            </a:r>
            <a:r>
              <a:rPr lang="en-GB" sz="3000" dirty="0" smtClean="0"/>
              <a:t>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GB" sz="3000" dirty="0" smtClean="0"/>
              <a:t>        Level 2 needs 3 </a:t>
            </a:r>
            <a:r>
              <a:rPr lang="en-GB" sz="3000" dirty="0" smtClean="0"/>
              <a:t>@ grade </a:t>
            </a:r>
            <a:r>
              <a:rPr lang="en-GB" sz="3000" dirty="0" smtClean="0"/>
              <a:t>3 &amp; </a:t>
            </a:r>
            <a:r>
              <a:rPr lang="en-GB" sz="3000" dirty="0" smtClean="0"/>
              <a:t>above, </a:t>
            </a:r>
            <a:endParaRPr lang="en-GB" sz="3000" dirty="0" smtClean="0"/>
          </a:p>
          <a:p>
            <a:pPr lvl="1">
              <a:buFont typeface="Wingdings" panose="05000000000000000000" pitchFamily="2" charset="2"/>
              <a:buChar char="q"/>
            </a:pPr>
            <a:r>
              <a:rPr lang="en-GB" sz="3000" dirty="0" smtClean="0"/>
              <a:t>        Level </a:t>
            </a:r>
            <a:r>
              <a:rPr lang="en-GB" sz="3000" dirty="0" smtClean="0"/>
              <a:t>3 </a:t>
            </a:r>
            <a:r>
              <a:rPr lang="en-GB" sz="3000" dirty="0" smtClean="0"/>
              <a:t>needs </a:t>
            </a:r>
            <a:r>
              <a:rPr lang="en-GB" sz="3000" dirty="0" smtClean="0"/>
              <a:t>4@ Grade 4 &amp; above</a:t>
            </a:r>
            <a:r>
              <a:rPr lang="en-GB" sz="3000" dirty="0" smtClean="0"/>
              <a:t>.</a:t>
            </a:r>
            <a:r>
              <a:rPr lang="en-GB" sz="3400" dirty="0" smtClean="0"/>
              <a:t> </a:t>
            </a:r>
            <a:endParaRPr lang="en-GB" sz="3400" dirty="0" smtClean="0"/>
          </a:p>
          <a:p>
            <a:r>
              <a:rPr lang="en-GB" sz="3400" dirty="0" smtClean="0"/>
              <a:t>You </a:t>
            </a:r>
            <a:r>
              <a:rPr lang="en-GB" sz="3400" dirty="0" smtClean="0"/>
              <a:t>can</a:t>
            </a:r>
            <a:r>
              <a:rPr lang="en-GB" sz="3400" dirty="0" smtClean="0"/>
              <a:t> </a:t>
            </a:r>
            <a:r>
              <a:rPr lang="en-GB" sz="3400" dirty="0" smtClean="0"/>
              <a:t>only study </a:t>
            </a:r>
            <a:r>
              <a:rPr lang="en-GB" sz="3400" dirty="0"/>
              <a:t>1 subject but </a:t>
            </a:r>
            <a:r>
              <a:rPr lang="en-GB" sz="3400" dirty="0" smtClean="0"/>
              <a:t>will still </a:t>
            </a:r>
            <a:r>
              <a:rPr lang="en-GB" sz="3400" dirty="0"/>
              <a:t>have a </a:t>
            </a:r>
            <a:r>
              <a:rPr lang="en-GB" sz="3400" u="sng" dirty="0"/>
              <a:t>full</a:t>
            </a:r>
            <a:r>
              <a:rPr lang="en-GB" sz="3400" dirty="0"/>
              <a:t> </a:t>
            </a:r>
            <a:r>
              <a:rPr lang="en-GB" sz="3400" dirty="0" smtClean="0"/>
              <a:t>timetable.</a:t>
            </a:r>
            <a:endParaRPr lang="en-GB" sz="3400" dirty="0" smtClean="0"/>
          </a:p>
          <a:p>
            <a:r>
              <a:rPr lang="en-GB" sz="3400" dirty="0" smtClean="0"/>
              <a:t>Results </a:t>
            </a:r>
            <a:r>
              <a:rPr lang="en-GB" sz="3400" dirty="0" smtClean="0"/>
              <a:t>can </a:t>
            </a:r>
            <a:r>
              <a:rPr lang="en-GB" sz="3400" dirty="0" smtClean="0"/>
              <a:t>be assessed by either practical work &amp; exams or sometimes both. </a:t>
            </a:r>
            <a:endParaRPr lang="en-GB" sz="3400" dirty="0"/>
          </a:p>
          <a:p>
            <a:endParaRPr lang="en-GB" sz="3200" dirty="0"/>
          </a:p>
          <a:p>
            <a:endParaRPr lang="en-GB" sz="2000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7825" y="434022"/>
            <a:ext cx="1878677" cy="11786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8640"/>
            <a:ext cx="1830186" cy="11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97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What is an Apprenticeship?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200" dirty="0" smtClean="0"/>
              <a:t>They combine </a:t>
            </a:r>
            <a:r>
              <a:rPr lang="en-GB" sz="3200" dirty="0"/>
              <a:t>practical training </a:t>
            </a:r>
            <a:r>
              <a:rPr lang="en-GB" sz="3200" dirty="0" smtClean="0"/>
              <a:t>with an employer &amp; study</a:t>
            </a:r>
          </a:p>
          <a:p>
            <a:r>
              <a:rPr lang="en-GB" sz="3200" dirty="0" smtClean="0"/>
              <a:t>You </a:t>
            </a:r>
            <a:r>
              <a:rPr lang="en-GB" sz="3200" dirty="0"/>
              <a:t>will normally need to find these opportunities yourself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You earn </a:t>
            </a:r>
            <a:r>
              <a:rPr lang="en-GB" sz="3200" dirty="0"/>
              <a:t>a wage, minimum of £4.15 p/h </a:t>
            </a:r>
            <a:endParaRPr lang="en-GB" sz="3200" dirty="0" smtClean="0"/>
          </a:p>
          <a:p>
            <a:r>
              <a:rPr lang="en-GB" sz="3200" dirty="0" smtClean="0"/>
              <a:t>Students u</a:t>
            </a:r>
            <a:r>
              <a:rPr lang="en-GB" sz="3200" dirty="0" smtClean="0"/>
              <a:t>sually study </a:t>
            </a:r>
            <a:r>
              <a:rPr lang="en-GB" sz="3200" dirty="0"/>
              <a:t>at a </a:t>
            </a:r>
            <a:r>
              <a:rPr lang="en-GB" sz="3200" dirty="0" smtClean="0"/>
              <a:t>college for one </a:t>
            </a:r>
            <a:r>
              <a:rPr lang="en-GB" sz="3200" dirty="0"/>
              <a:t>day a </a:t>
            </a:r>
            <a:r>
              <a:rPr lang="en-GB" sz="3200" dirty="0" smtClean="0"/>
              <a:t>week.</a:t>
            </a:r>
          </a:p>
          <a:p>
            <a:r>
              <a:rPr lang="en-GB" sz="3200" dirty="0"/>
              <a:t>Entry levels are variable but the usual minimum requirement </a:t>
            </a:r>
            <a:r>
              <a:rPr lang="en-GB" sz="3200" dirty="0" smtClean="0"/>
              <a:t>is </a:t>
            </a:r>
            <a:r>
              <a:rPr lang="en-GB" sz="3200" dirty="0"/>
              <a:t>5 GCSE passes at grade 9 – 4, but some companies will accept </a:t>
            </a:r>
            <a:r>
              <a:rPr lang="en-GB" sz="3200" dirty="0" smtClean="0"/>
              <a:t>lower, </a:t>
            </a:r>
            <a:r>
              <a:rPr lang="en-GB" sz="3200" dirty="0"/>
              <a:t>particularly in Hair &amp; </a:t>
            </a:r>
            <a:r>
              <a:rPr lang="en-GB" sz="3200" dirty="0" smtClean="0"/>
              <a:t>Beauty, Childcare, Catering </a:t>
            </a:r>
            <a:r>
              <a:rPr lang="en-GB" sz="3200" dirty="0"/>
              <a:t>&amp; </a:t>
            </a:r>
            <a:r>
              <a:rPr lang="en-GB" sz="3200" dirty="0" smtClean="0"/>
              <a:t>Construction.</a:t>
            </a:r>
          </a:p>
          <a:p>
            <a:r>
              <a:rPr lang="en-GB" sz="3200" dirty="0" smtClean="0"/>
              <a:t>At the end of a two year programme the employer will often offer you a </a:t>
            </a:r>
            <a:r>
              <a:rPr lang="en-GB" sz="3200" dirty="0" smtClean="0"/>
              <a:t>full time </a:t>
            </a:r>
            <a:r>
              <a:rPr lang="en-GB" sz="3200" dirty="0" smtClean="0"/>
              <a:t>job </a:t>
            </a:r>
            <a:r>
              <a:rPr lang="en-GB" sz="3200" dirty="0" smtClean="0"/>
              <a:t>role depending upon your achievements.</a:t>
            </a:r>
          </a:p>
          <a:p>
            <a:r>
              <a:rPr lang="en-GB" sz="3200" dirty="0"/>
              <a:t>Opportunities can be </a:t>
            </a:r>
            <a:r>
              <a:rPr lang="en-GB" sz="3200" dirty="0" smtClean="0"/>
              <a:t>quite limited </a:t>
            </a:r>
            <a:r>
              <a:rPr lang="en-GB" sz="3200" dirty="0"/>
              <a:t>at </a:t>
            </a:r>
            <a:r>
              <a:rPr lang="en-GB" sz="3200" dirty="0" smtClean="0"/>
              <a:t>age 16 with more </a:t>
            </a:r>
            <a:r>
              <a:rPr lang="en-GB" sz="3200" dirty="0" smtClean="0"/>
              <a:t>available </a:t>
            </a:r>
            <a:r>
              <a:rPr lang="en-GB" sz="3200" dirty="0" smtClean="0"/>
              <a:t>at age 18.</a:t>
            </a:r>
          </a:p>
          <a:p>
            <a:r>
              <a:rPr lang="en-GB" sz="3200" dirty="0">
                <a:hlinkClick r:id="rId2"/>
              </a:rPr>
              <a:t>https://</a:t>
            </a:r>
            <a:r>
              <a:rPr lang="en-GB" sz="3200" dirty="0" smtClean="0">
                <a:hlinkClick r:id="rId2"/>
              </a:rPr>
              <a:t>www.gov.uk/apply-apprenticeship</a:t>
            </a:r>
            <a:endParaRPr lang="en-GB" sz="3200" dirty="0" smtClean="0"/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2000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36" y="395503"/>
            <a:ext cx="2510097" cy="989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3629" y="273050"/>
            <a:ext cx="2382635" cy="99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26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9731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What </a:t>
            </a:r>
            <a:r>
              <a:rPr lang="en-GB" b="1" dirty="0" smtClean="0"/>
              <a:t>is a T Level?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7" y="1366221"/>
            <a:ext cx="11089505" cy="452897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GB" sz="9600" dirty="0" smtClean="0"/>
              <a:t>Two-year </a:t>
            </a:r>
            <a:r>
              <a:rPr lang="en-GB" sz="9600" dirty="0"/>
              <a:t>technical </a:t>
            </a:r>
            <a:r>
              <a:rPr lang="en-GB" sz="9600" dirty="0" smtClean="0"/>
              <a:t>study programmes</a:t>
            </a:r>
            <a:r>
              <a:rPr lang="en-GB" sz="9600" dirty="0"/>
              <a:t>, </a:t>
            </a:r>
            <a:r>
              <a:rPr lang="en-GB" sz="9600" dirty="0" smtClean="0"/>
              <a:t>combining </a:t>
            </a:r>
            <a:r>
              <a:rPr lang="en-GB" sz="9600" dirty="0"/>
              <a:t>classroom learning alongside an industry placement </a:t>
            </a:r>
            <a:r>
              <a:rPr lang="en-GB" sz="9600" dirty="0" smtClean="0"/>
              <a:t>giving </a:t>
            </a:r>
            <a:r>
              <a:rPr lang="en-GB" sz="9600" dirty="0"/>
              <a:t>young people the skills that industries need. </a:t>
            </a:r>
            <a:endParaRPr lang="en-GB" sz="9600" dirty="0" smtClean="0"/>
          </a:p>
          <a:p>
            <a:r>
              <a:rPr lang="en-GB" sz="9600" dirty="0" smtClean="0"/>
              <a:t>The </a:t>
            </a:r>
            <a:r>
              <a:rPr lang="en-GB" sz="9600" dirty="0"/>
              <a:t>'T' stands for technical and </a:t>
            </a:r>
            <a:r>
              <a:rPr lang="en-GB" sz="9600" dirty="0" smtClean="0"/>
              <a:t>will </a:t>
            </a:r>
            <a:r>
              <a:rPr lang="en-GB" sz="9600" dirty="0"/>
              <a:t>give 16 to 19 -year olds a </a:t>
            </a:r>
            <a:r>
              <a:rPr lang="en-GB" sz="9600" dirty="0" smtClean="0"/>
              <a:t>‘one subject’ technical </a:t>
            </a:r>
            <a:r>
              <a:rPr lang="en-GB" sz="9600" dirty="0"/>
              <a:t>alternative to A levels. </a:t>
            </a:r>
            <a:endParaRPr lang="en-GB" sz="9600" dirty="0" smtClean="0"/>
          </a:p>
          <a:p>
            <a:r>
              <a:rPr lang="en-GB" sz="9600" dirty="0" smtClean="0"/>
              <a:t>One </a:t>
            </a:r>
            <a:r>
              <a:rPr lang="en-GB" sz="9600" dirty="0"/>
              <a:t>T Level is equivalent to 3 A </a:t>
            </a:r>
            <a:r>
              <a:rPr lang="en-GB" sz="9600" dirty="0" smtClean="0"/>
              <a:t>levels so provides a University pathway.</a:t>
            </a:r>
            <a:endParaRPr lang="en-GB" sz="9600" dirty="0"/>
          </a:p>
          <a:p>
            <a:r>
              <a:rPr lang="en-GB" sz="9600" dirty="0" smtClean="0"/>
              <a:t>T </a:t>
            </a:r>
            <a:r>
              <a:rPr lang="en-GB" sz="9600" dirty="0"/>
              <a:t>Levels will offer students a mixture of classroom learning </a:t>
            </a:r>
            <a:r>
              <a:rPr lang="en-GB" sz="9600" dirty="0" smtClean="0"/>
              <a:t>at college and </a:t>
            </a:r>
            <a:r>
              <a:rPr lang="en-GB" sz="9600" dirty="0"/>
              <a:t>‘on-the-job’ experience during an industry placement of at least 45 days. </a:t>
            </a:r>
            <a:endParaRPr lang="en-GB" sz="9600" dirty="0" smtClean="0"/>
          </a:p>
          <a:p>
            <a:r>
              <a:rPr lang="en-GB" sz="9600" dirty="0" smtClean="0"/>
              <a:t>This </a:t>
            </a:r>
            <a:r>
              <a:rPr lang="en-GB" sz="9600" dirty="0"/>
              <a:t>will provide the knowledge and experience needed to open the door into skilled employment, further study </a:t>
            </a:r>
            <a:r>
              <a:rPr lang="en-GB" sz="9600" dirty="0" smtClean="0"/>
              <a:t>at university or even a higher level </a:t>
            </a:r>
            <a:r>
              <a:rPr lang="en-GB" sz="9600" dirty="0"/>
              <a:t>apprenticeship.</a:t>
            </a:r>
          </a:p>
          <a:p>
            <a:r>
              <a:rPr lang="en-GB" sz="9600" dirty="0" smtClean="0"/>
              <a:t>Different T Levels available at various sites within </a:t>
            </a:r>
            <a:r>
              <a:rPr lang="en-GB" sz="9600" dirty="0" smtClean="0"/>
              <a:t>Chichester College Group.</a:t>
            </a:r>
            <a:endParaRPr lang="en-GB" sz="9600" dirty="0" smtClean="0"/>
          </a:p>
          <a:p>
            <a:r>
              <a:rPr lang="en-GB" sz="9600" dirty="0" smtClean="0"/>
              <a:t>List of all of the possible subjects on next slide -</a:t>
            </a:r>
            <a:endParaRPr lang="en-GB" sz="9600" dirty="0"/>
          </a:p>
          <a:p>
            <a:endParaRPr lang="en-GB" sz="65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	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712" y="365125"/>
            <a:ext cx="2619375" cy="757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2225" y="350033"/>
            <a:ext cx="2619375" cy="82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40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1700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T Level Courses Available From September </a:t>
            </a:r>
            <a:r>
              <a:rPr lang="en-GB" b="1" dirty="0" smtClean="0"/>
              <a:t>2023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7" y="882127"/>
            <a:ext cx="11222183" cy="5733825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pPr lvl="0"/>
            <a:r>
              <a:rPr lang="en-GB" sz="3000" dirty="0" smtClean="0">
                <a:solidFill>
                  <a:srgbClr val="7030A0"/>
                </a:solidFill>
              </a:rPr>
              <a:t>Building </a:t>
            </a:r>
            <a:r>
              <a:rPr lang="en-GB" sz="3000" dirty="0">
                <a:solidFill>
                  <a:srgbClr val="7030A0"/>
                </a:solidFill>
              </a:rPr>
              <a:t>Services Engineering for Construction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Digital Production, Design and Development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Digital Business Services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Digital Support Services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Health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Healthcare Science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Onsite Construction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Science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Design, Surveying and Planning for Construction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Education and Childcare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Accounting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Design and Development for Engineering and Manufacturing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Engineering, Manufacturing, Processing and Control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Finance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Maintenance, Installation and Repair for Engineering and Manufacturing</a:t>
            </a:r>
          </a:p>
          <a:p>
            <a:pPr lvl="0"/>
            <a:r>
              <a:rPr lang="en-GB" sz="3000" dirty="0">
                <a:solidFill>
                  <a:srgbClr val="7030A0"/>
                </a:solidFill>
              </a:rPr>
              <a:t>Management and Administration</a:t>
            </a:r>
          </a:p>
          <a:p>
            <a:endParaRPr lang="en-GB" sz="65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	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53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5035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What is an International Baccalaureate (IB)?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7" y="1280160"/>
            <a:ext cx="10885109" cy="455048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GB" sz="8000" dirty="0"/>
              <a:t>This is an </a:t>
            </a:r>
            <a:r>
              <a:rPr lang="en-GB" sz="8000" dirty="0" smtClean="0"/>
              <a:t>academically challenging </a:t>
            </a:r>
            <a:r>
              <a:rPr lang="en-GB" sz="8000" dirty="0"/>
              <a:t>programme equivalent to Level 3 and can be regarded as </a:t>
            </a:r>
            <a:r>
              <a:rPr lang="en-GB" sz="8000" dirty="0" smtClean="0"/>
              <a:t>an </a:t>
            </a:r>
            <a:r>
              <a:rPr lang="en-GB" sz="8000" dirty="0"/>
              <a:t>alternative to A levels. </a:t>
            </a:r>
            <a:endParaRPr lang="en-GB" sz="8000" dirty="0" smtClean="0"/>
          </a:p>
          <a:p>
            <a:r>
              <a:rPr lang="en-GB" sz="8000" dirty="0"/>
              <a:t>A mixture of at least 7 GCSEs at Grade 6 or above, including English, Maths and Science. </a:t>
            </a:r>
          </a:p>
          <a:p>
            <a:r>
              <a:rPr lang="en-GB" sz="8000" dirty="0"/>
              <a:t>You choose one course from each of six subject areas shown below, three at Higher Level and three at Standard </a:t>
            </a:r>
            <a:r>
              <a:rPr lang="en-GB" sz="8000" dirty="0" smtClean="0"/>
              <a:t>Level. Higher level choices are studied in a lot more detail than Lower level</a:t>
            </a:r>
          </a:p>
          <a:p>
            <a:r>
              <a:rPr lang="en-GB" sz="8000" dirty="0" smtClean="0"/>
              <a:t>                                                                              Offers a diverse range of subjects to study</a:t>
            </a:r>
          </a:p>
          <a:p>
            <a:r>
              <a:rPr lang="en-GB" sz="8000" dirty="0"/>
              <a:t> </a:t>
            </a:r>
            <a:r>
              <a:rPr lang="en-GB" sz="8000" dirty="0" smtClean="0"/>
              <a:t>                                                                             Recognised by Universities as a pathway to </a:t>
            </a:r>
            <a:r>
              <a:rPr lang="en-GB" sz="8000" dirty="0" smtClean="0"/>
              <a:t>the</a:t>
            </a:r>
            <a:endParaRPr lang="en-GB" sz="8000" dirty="0" smtClean="0"/>
          </a:p>
          <a:p>
            <a:r>
              <a:rPr lang="en-GB" sz="8000" dirty="0"/>
              <a:t> </a:t>
            </a:r>
            <a:r>
              <a:rPr lang="en-GB" sz="8000" dirty="0" smtClean="0"/>
              <a:t>                                                                             Only available locally at Varndean &amp; Christs Hospital</a:t>
            </a:r>
          </a:p>
          <a:p>
            <a:r>
              <a:rPr lang="en-GB" sz="8000" dirty="0"/>
              <a:t>                                                                              </a:t>
            </a:r>
            <a:r>
              <a:rPr lang="en-GB" sz="8000" dirty="0">
                <a:hlinkClick r:id="rId2"/>
              </a:rPr>
              <a:t>https://varndean.ac.uk/courses/i_bacc</a:t>
            </a:r>
            <a:r>
              <a:rPr lang="en-GB" sz="8000" dirty="0" smtClean="0">
                <a:hlinkClick r:id="rId2"/>
              </a:rPr>
              <a:t>/</a:t>
            </a:r>
            <a:endParaRPr lang="en-GB" sz="8000" dirty="0" smtClean="0"/>
          </a:p>
          <a:p>
            <a:endParaRPr lang="en-GB" sz="8000" dirty="0" smtClean="0"/>
          </a:p>
          <a:p>
            <a:endParaRPr lang="en-GB" sz="8000" dirty="0" smtClean="0"/>
          </a:p>
          <a:p>
            <a:endParaRPr lang="en-GB" sz="8000" dirty="0"/>
          </a:p>
          <a:p>
            <a:endParaRPr lang="en-GB" sz="80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	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033" y="2685010"/>
            <a:ext cx="4555374" cy="2892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07" y="425555"/>
            <a:ext cx="1221972" cy="601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32966" y="425555"/>
            <a:ext cx="1324033" cy="60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16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730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dirty="0" smtClean="0"/>
              <a:t/>
            </a:r>
            <a:br>
              <a:rPr lang="en-GB" sz="5400" dirty="0" smtClean="0"/>
            </a:br>
            <a:r>
              <a:rPr lang="en-GB" sz="5400" b="1" dirty="0" smtClean="0"/>
              <a:t>Local Post 16 Places to Study</a:t>
            </a:r>
            <a:r>
              <a:rPr lang="en-GB" sz="5400" dirty="0" smtClean="0"/>
              <a:t/>
            </a:r>
            <a:br>
              <a:rPr lang="en-GB" sz="5400" dirty="0" smtClean="0"/>
            </a:br>
            <a:endParaRPr lang="en-GB" sz="5400" dirty="0"/>
          </a:p>
        </p:txBody>
      </p:sp>
      <p:sp>
        <p:nvSpPr>
          <p:cNvPr id="8" name="Rectangle 7"/>
          <p:cNvSpPr/>
          <p:nvPr/>
        </p:nvSpPr>
        <p:spPr>
          <a:xfrm>
            <a:off x="753035" y="1473798"/>
            <a:ext cx="11166437" cy="378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We are fortunate to have 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over 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20 </a:t>
            </a:r>
            <a:r>
              <a:rPr lang="en-GB" sz="2800" dirty="0">
                <a:solidFill>
                  <a:prstClr val="black"/>
                </a:solidFill>
                <a:cs typeface="Browallia New" panose="020B0604020202020204" pitchFamily="34" charset="-34"/>
              </a:rPr>
              <a:t>Local Colleges &amp; Further 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Education </a:t>
            </a:r>
            <a:r>
              <a:rPr lang="en-GB" sz="2800" dirty="0">
                <a:solidFill>
                  <a:prstClr val="black"/>
                </a:solidFill>
                <a:cs typeface="Browallia New" panose="020B0604020202020204" pitchFamily="34" charset="-34"/>
              </a:rPr>
              <a:t>places to 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study, which means there is something for every 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one of you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.</a:t>
            </a:r>
            <a:endParaRPr lang="en-GB" sz="2800" dirty="0" smtClean="0">
              <a:solidFill>
                <a:prstClr val="black"/>
              </a:solidFill>
              <a:cs typeface="Browallia New" panose="020B0604020202020204" pitchFamily="34" charset="-34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GB" sz="2800" dirty="0" smtClean="0">
              <a:solidFill>
                <a:prstClr val="black"/>
              </a:solidFill>
              <a:cs typeface="Browallia New" panose="020B0604020202020204" pitchFamily="34" charset="-34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GB" sz="2800" dirty="0">
              <a:solidFill>
                <a:prstClr val="black"/>
              </a:solidFill>
              <a:cs typeface="Browallia New" panose="020B0604020202020204" pitchFamily="34" charset="-34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GB" sz="2800" dirty="0" smtClean="0">
              <a:solidFill>
                <a:prstClr val="black"/>
              </a:solidFill>
              <a:cs typeface="Browallia New" panose="020B0604020202020204" pitchFamily="34" charset="-34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See 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next slide for details of those locally that have provided us with </a:t>
            </a:r>
            <a:r>
              <a:rPr lang="en-GB" sz="28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information or attend our Post 16 evening event - </a:t>
            </a:r>
            <a:endParaRPr lang="en-GB" sz="2800" dirty="0">
              <a:solidFill>
                <a:prstClr val="black"/>
              </a:solidFill>
              <a:cs typeface="Browallia New" panose="020B0604020202020204" pitchFamily="34" charset="-34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2400" dirty="0" smtClean="0">
                <a:solidFill>
                  <a:prstClr val="black"/>
                </a:solidFill>
                <a:cs typeface="Browallia New" panose="020B0604020202020204" pitchFamily="34" charset="-34"/>
              </a:rPr>
              <a:t>   </a:t>
            </a:r>
            <a:endParaRPr lang="en-GB" sz="2400" dirty="0">
              <a:solidFill>
                <a:prstClr val="black"/>
              </a:solidFill>
              <a:cs typeface="Browallia New" panose="020B0604020202020204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47" y="365126"/>
            <a:ext cx="1858831" cy="6905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0582" y="490450"/>
            <a:ext cx="1797871" cy="62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4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86641"/>
            <a:ext cx="10515600" cy="517009"/>
          </a:xfrm>
        </p:spPr>
        <p:txBody>
          <a:bodyPr>
            <a:normAutofit/>
          </a:bodyPr>
          <a:lstStyle/>
          <a:p>
            <a:pPr algn="ctr"/>
            <a:r>
              <a:rPr lang="en-GB" sz="2400" b="1" dirty="0" smtClean="0"/>
              <a:t>List of Local Further Education Providers</a:t>
            </a:r>
            <a:endParaRPr lang="en-GB" sz="2400" b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418880" y="3620294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796174"/>
              </p:ext>
            </p:extLst>
          </p:nvPr>
        </p:nvGraphicFramePr>
        <p:xfrm>
          <a:off x="860612" y="805677"/>
          <a:ext cx="11080376" cy="5271950"/>
        </p:xfrm>
        <a:graphic>
          <a:graphicData uri="http://schemas.openxmlformats.org/drawingml/2006/table">
            <a:tbl>
              <a:tblPr/>
              <a:tblGrid>
                <a:gridCol w="1793690">
                  <a:extLst>
                    <a:ext uri="{9D8B030D-6E8A-4147-A177-3AD203B41FA5}">
                      <a16:colId xmlns:a16="http://schemas.microsoft.com/office/drawing/2014/main" val="1989265327"/>
                    </a:ext>
                  </a:extLst>
                </a:gridCol>
                <a:gridCol w="2994306">
                  <a:extLst>
                    <a:ext uri="{9D8B030D-6E8A-4147-A177-3AD203B41FA5}">
                      <a16:colId xmlns:a16="http://schemas.microsoft.com/office/drawing/2014/main" val="1147357180"/>
                    </a:ext>
                  </a:extLst>
                </a:gridCol>
                <a:gridCol w="1198549">
                  <a:extLst>
                    <a:ext uri="{9D8B030D-6E8A-4147-A177-3AD203B41FA5}">
                      <a16:colId xmlns:a16="http://schemas.microsoft.com/office/drawing/2014/main" val="2632001652"/>
                    </a:ext>
                  </a:extLst>
                </a:gridCol>
                <a:gridCol w="834851">
                  <a:extLst>
                    <a:ext uri="{9D8B030D-6E8A-4147-A177-3AD203B41FA5}">
                      <a16:colId xmlns:a16="http://schemas.microsoft.com/office/drawing/2014/main" val="3354187029"/>
                    </a:ext>
                  </a:extLst>
                </a:gridCol>
                <a:gridCol w="3521253">
                  <a:extLst>
                    <a:ext uri="{9D8B030D-6E8A-4147-A177-3AD203B41FA5}">
                      <a16:colId xmlns:a16="http://schemas.microsoft.com/office/drawing/2014/main" val="1388380065"/>
                    </a:ext>
                  </a:extLst>
                </a:gridCol>
                <a:gridCol w="737727">
                  <a:extLst>
                    <a:ext uri="{9D8B030D-6E8A-4147-A177-3AD203B41FA5}">
                      <a16:colId xmlns:a16="http://schemas.microsoft.com/office/drawing/2014/main" val="52063948"/>
                    </a:ext>
                  </a:extLst>
                </a:gridCol>
              </a:tblGrid>
              <a:tr h="2796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7035375"/>
                  </a:ext>
                </a:extLst>
              </a:tr>
              <a:tr h="2796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9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7894642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5649665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5892466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1970773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3536007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3315403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1600287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8727500"/>
                  </a:ext>
                </a:extLst>
              </a:tr>
              <a:tr h="142350">
                <a:tc>
                  <a:txBody>
                    <a:bodyPr/>
                    <a:lstStyle/>
                    <a:p>
                      <a:pPr algn="l" fontAlgn="ctr"/>
                      <a:endParaRPr lang="en-GB" sz="700" b="1" i="1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2817051"/>
                  </a:ext>
                </a:extLst>
              </a:tr>
              <a:tr h="247744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1699546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3422187"/>
                  </a:ext>
                </a:extLst>
              </a:tr>
              <a:tr h="247744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7633702"/>
                  </a:ext>
                </a:extLst>
              </a:tr>
              <a:tr h="247744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9726669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8214342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256817"/>
                  </a:ext>
                </a:extLst>
              </a:tr>
              <a:tr h="142350">
                <a:tc>
                  <a:txBody>
                    <a:bodyPr/>
                    <a:lstStyle/>
                    <a:p>
                      <a:pPr algn="l" fontAlgn="ctr"/>
                      <a:endParaRPr lang="en-GB" sz="700" b="1" i="1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0413931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1089314"/>
                  </a:ext>
                </a:extLst>
              </a:tr>
              <a:tr h="135882">
                <a:tc>
                  <a:txBody>
                    <a:bodyPr/>
                    <a:lstStyle/>
                    <a:p>
                      <a:pPr algn="l" fontAlgn="b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2374542"/>
                  </a:ext>
                </a:extLst>
              </a:tr>
              <a:tr h="247744">
                <a:tc>
                  <a:txBody>
                    <a:bodyPr/>
                    <a:lstStyle/>
                    <a:p>
                      <a:pPr algn="l" fontAlgn="b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1358046"/>
                  </a:ext>
                </a:extLst>
              </a:tr>
              <a:tr h="135882">
                <a:tc>
                  <a:txBody>
                    <a:bodyPr/>
                    <a:lstStyle/>
                    <a:p>
                      <a:pPr algn="l" fontAlgn="b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1607043"/>
                  </a:ext>
                </a:extLst>
              </a:tr>
              <a:tr h="135882">
                <a:tc>
                  <a:txBody>
                    <a:bodyPr/>
                    <a:lstStyle/>
                    <a:p>
                      <a:pPr algn="l" fontAlgn="b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603813"/>
                  </a:ext>
                </a:extLst>
              </a:tr>
              <a:tr h="135882">
                <a:tc>
                  <a:txBody>
                    <a:bodyPr/>
                    <a:lstStyle/>
                    <a:p>
                      <a:pPr algn="l" fontAlgn="b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057773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171227"/>
                  </a:ext>
                </a:extLst>
              </a:tr>
              <a:tr h="155293">
                <a:tc>
                  <a:txBody>
                    <a:bodyPr/>
                    <a:lstStyle/>
                    <a:p>
                      <a:pPr algn="l" fontAlgn="b"/>
                      <a:endParaRPr lang="en-GB" sz="700" b="1" i="1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321781"/>
                  </a:ext>
                </a:extLst>
              </a:tr>
              <a:tr h="135882">
                <a:tc>
                  <a:txBody>
                    <a:bodyPr/>
                    <a:lstStyle/>
                    <a:p>
                      <a:pPr algn="l" fontAlgn="b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5845375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ctr"/>
                      <a:endParaRPr lang="en-GB" sz="600" b="1" i="0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359000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2590144"/>
                  </a:ext>
                </a:extLst>
              </a:tr>
              <a:tr h="129411"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8326027"/>
                  </a:ext>
                </a:extLst>
              </a:tr>
              <a:tr h="142350">
                <a:tc>
                  <a:txBody>
                    <a:bodyPr/>
                    <a:lstStyle/>
                    <a:p>
                      <a:pPr algn="l" fontAlgn="b"/>
                      <a:endParaRPr lang="en-GB" sz="700" b="1" i="1" u="none" strike="noStrike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4621172"/>
                  </a:ext>
                </a:extLst>
              </a:tr>
              <a:tr h="129411">
                <a:tc gridSpan="5"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7272341"/>
                  </a:ext>
                </a:extLst>
              </a:tr>
              <a:tr h="129411">
                <a:tc gridSpan="2"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8181067"/>
                  </a:ext>
                </a:extLst>
              </a:tr>
              <a:tr h="129411">
                <a:tc gridSpan="5"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905791"/>
                  </a:ext>
                </a:extLst>
              </a:tr>
              <a:tr h="12941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**Worthing &amp; Chichester Colleges will allow applications after the deadline, but if the course(s) applied for is full the application will be rejected.</a:t>
                      </a: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86" marR="5886" marT="588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568027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263" y="1030778"/>
            <a:ext cx="11587942" cy="46634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215" y="74593"/>
            <a:ext cx="2427315" cy="8290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9434" y="74593"/>
            <a:ext cx="2402378" cy="82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4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Hints &amp; Tips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There is no limit to how many college’s you can apply for. (you </a:t>
            </a:r>
            <a:r>
              <a:rPr lang="en-GB" b="1" dirty="0" smtClean="0"/>
              <a:t>cannot</a:t>
            </a:r>
            <a:r>
              <a:rPr lang="en-GB" dirty="0" smtClean="0"/>
              <a:t> apply to both BHASVIC &amp; Varndean)</a:t>
            </a:r>
          </a:p>
          <a:p>
            <a:r>
              <a:rPr lang="en-GB" dirty="0" smtClean="0"/>
              <a:t>You </a:t>
            </a:r>
            <a:r>
              <a:rPr lang="en-GB" b="1" u="sng" dirty="0" smtClean="0"/>
              <a:t>must</a:t>
            </a:r>
            <a:r>
              <a:rPr lang="en-GB" dirty="0" smtClean="0"/>
              <a:t> apply before each College’s Application Deadline.(often this is </a:t>
            </a:r>
            <a:r>
              <a:rPr lang="en-GB" dirty="0" smtClean="0"/>
              <a:t>December</a:t>
            </a:r>
            <a:r>
              <a:rPr lang="en-GB" dirty="0" smtClean="0"/>
              <a:t>!)</a:t>
            </a:r>
          </a:p>
          <a:p>
            <a:r>
              <a:rPr lang="en-GB" dirty="0" smtClean="0"/>
              <a:t>College Applications are completed online &amp; often only ask very basic information &amp; take a maximum of 10/15 </a:t>
            </a:r>
            <a:r>
              <a:rPr lang="en-GB" dirty="0" err="1" smtClean="0"/>
              <a:t>mins</a:t>
            </a:r>
            <a:r>
              <a:rPr lang="en-GB" dirty="0" smtClean="0"/>
              <a:t>.(Each college is different, some can take 45 </a:t>
            </a:r>
            <a:r>
              <a:rPr lang="en-GB" dirty="0" err="1" smtClean="0"/>
              <a:t>mins</a:t>
            </a:r>
            <a:r>
              <a:rPr lang="en-GB" dirty="0" smtClean="0"/>
              <a:t> or more)</a:t>
            </a:r>
          </a:p>
          <a:p>
            <a:r>
              <a:rPr lang="en-GB" dirty="0"/>
              <a:t>You will need to have your </a:t>
            </a:r>
            <a:r>
              <a:rPr lang="en-GB" dirty="0" smtClean="0"/>
              <a:t>Predicted </a:t>
            </a:r>
            <a:r>
              <a:rPr lang="en-GB" dirty="0"/>
              <a:t>GCSE grades </a:t>
            </a:r>
            <a:r>
              <a:rPr lang="en-GB" dirty="0" smtClean="0"/>
              <a:t>before applying</a:t>
            </a:r>
          </a:p>
          <a:p>
            <a:r>
              <a:rPr lang="en-GB" dirty="0" smtClean="0"/>
              <a:t>Attend Open Days at the </a:t>
            </a:r>
            <a:r>
              <a:rPr lang="en-GB" dirty="0" smtClean="0"/>
              <a:t>colleges……</a:t>
            </a:r>
            <a:r>
              <a:rPr lang="en-GB" dirty="0" smtClean="0">
                <a:solidFill>
                  <a:srgbClr val="7030A0"/>
                </a:solidFill>
              </a:rPr>
              <a:t>You </a:t>
            </a:r>
            <a:r>
              <a:rPr lang="en-GB" dirty="0" smtClean="0">
                <a:solidFill>
                  <a:srgbClr val="7030A0"/>
                </a:solidFill>
              </a:rPr>
              <a:t>are going to spend 2 years there!!</a:t>
            </a:r>
          </a:p>
          <a:p>
            <a:r>
              <a:rPr lang="en-GB" dirty="0" smtClean="0"/>
              <a:t>Once you have applied, the college will email you ongoing instructions and expect you to act on those, no one else!! – welcome to the adult world!</a:t>
            </a:r>
          </a:p>
          <a:p>
            <a:r>
              <a:rPr lang="en-GB" dirty="0"/>
              <a:t>Maths &amp; </a:t>
            </a:r>
            <a:r>
              <a:rPr lang="en-GB" dirty="0" smtClean="0"/>
              <a:t>English at Grade 4 &amp; above </a:t>
            </a:r>
            <a:r>
              <a:rPr lang="en-GB" dirty="0"/>
              <a:t>are very often mandatory, </a:t>
            </a:r>
            <a:r>
              <a:rPr lang="en-GB" dirty="0" smtClean="0"/>
              <a:t>but </a:t>
            </a:r>
            <a:r>
              <a:rPr lang="en-GB" u="sng" dirty="0" smtClean="0"/>
              <a:t>all </a:t>
            </a:r>
            <a:r>
              <a:rPr lang="en-GB" dirty="0" smtClean="0"/>
              <a:t>students will have to retake in the Autumn term alongside their chosen subject(s) </a:t>
            </a:r>
            <a:r>
              <a:rPr lang="en-GB" dirty="0"/>
              <a:t>if they do not </a:t>
            </a:r>
            <a:r>
              <a:rPr lang="en-GB" dirty="0" smtClean="0"/>
              <a:t>achieve this</a:t>
            </a:r>
            <a:r>
              <a:rPr lang="en-GB" i="1" dirty="0" smtClean="0"/>
              <a:t>.</a:t>
            </a:r>
            <a:r>
              <a:rPr lang="en-GB" dirty="0" smtClean="0"/>
              <a:t>  </a:t>
            </a: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407" y="656590"/>
            <a:ext cx="2619375" cy="7343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8530" y="656590"/>
            <a:ext cx="2626823" cy="73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20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Where to go for help?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Mr Fisher in Careers (B1b) is here to help with </a:t>
            </a:r>
            <a:r>
              <a:rPr lang="en-GB" b="1" u="sng" dirty="0"/>
              <a:t>any</a:t>
            </a:r>
            <a:r>
              <a:rPr lang="en-GB" dirty="0"/>
              <a:t> Post 16 questions you </a:t>
            </a:r>
            <a:r>
              <a:rPr lang="en-GB" dirty="0" smtClean="0"/>
              <a:t>have. Drop </a:t>
            </a:r>
            <a:r>
              <a:rPr lang="en-GB" dirty="0" smtClean="0"/>
              <a:t>in or </a:t>
            </a:r>
            <a:r>
              <a:rPr lang="en-GB" dirty="0" smtClean="0"/>
              <a:t>request </a:t>
            </a:r>
            <a:r>
              <a:rPr lang="en-GB" dirty="0" smtClean="0"/>
              <a:t>a </a:t>
            </a:r>
            <a:r>
              <a:rPr lang="en-GB" dirty="0" smtClean="0"/>
              <a:t>meeting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Each of you will also have a 1:1 meeting at some stage through the school year to provide any help you require, but to get priority, just ask for one!! </a:t>
            </a:r>
            <a:endParaRPr lang="en-GB" dirty="0"/>
          </a:p>
          <a:p>
            <a:r>
              <a:rPr lang="en-GB" dirty="0"/>
              <a:t>All Post 16 &amp; other useful </a:t>
            </a:r>
            <a:r>
              <a:rPr lang="en-GB" dirty="0" smtClean="0"/>
              <a:t>information about your next steps </a:t>
            </a:r>
            <a:r>
              <a:rPr lang="en-GB" dirty="0"/>
              <a:t>is posted on the WHS </a:t>
            </a:r>
            <a:r>
              <a:rPr lang="en-GB" dirty="0" smtClean="0"/>
              <a:t>webpage. </a:t>
            </a:r>
          </a:p>
          <a:p>
            <a:r>
              <a:rPr lang="en-GB" dirty="0">
                <a:hlinkClick r:id="rId2"/>
              </a:rPr>
              <a:t>https://www.worthinghigh.net/page/?title=Careers+%26amp%3B+Post+16+Pathway++</a:t>
            </a:r>
            <a:r>
              <a:rPr lang="en-GB" dirty="0" smtClean="0">
                <a:hlinkClick r:id="rId2"/>
              </a:rPr>
              <a:t>Information&amp;pid=185</a:t>
            </a:r>
            <a:r>
              <a:rPr lang="en-GB" dirty="0" smtClean="0">
                <a:hlinkClick r:id="rId3"/>
              </a:rPr>
              <a:t>   </a:t>
            </a:r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://www.worthinghigh.net/page/?</a:t>
            </a:r>
            <a:r>
              <a:rPr lang="en-GB" dirty="0" smtClean="0">
                <a:hlinkClick r:id="rId3"/>
              </a:rPr>
              <a:t>title=Year+10%2F11%2DPost+16+Information&amp;pid=184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522" y="706582"/>
            <a:ext cx="2425325" cy="7286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8291" y="706582"/>
            <a:ext cx="2143125" cy="72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75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1068</TotalTime>
  <Words>1409</Words>
  <Application>Microsoft Office PowerPoint</Application>
  <PresentationFormat>Widescreen</PresentationFormat>
  <Paragraphs>133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Browallia New</vt:lpstr>
      <vt:lpstr>Calibri</vt:lpstr>
      <vt:lpstr>Calibri Light</vt:lpstr>
      <vt:lpstr>Trebuchet MS</vt:lpstr>
      <vt:lpstr>Wingdings</vt:lpstr>
      <vt:lpstr>Office Theme</vt:lpstr>
      <vt:lpstr> Post 16 Options after WHS   </vt:lpstr>
      <vt:lpstr>Post 16 Options-General Info</vt:lpstr>
      <vt:lpstr>What type of study is best for you?  </vt:lpstr>
      <vt:lpstr>What are A Levels?</vt:lpstr>
      <vt:lpstr>What are Vocational Courses?</vt:lpstr>
      <vt:lpstr>What is an Apprenticeship?</vt:lpstr>
      <vt:lpstr>What is a T Level?</vt:lpstr>
      <vt:lpstr>T Level Courses Available From September 2023</vt:lpstr>
      <vt:lpstr>What is an International Baccalaureate (IB)?</vt:lpstr>
      <vt:lpstr> Local Post 16 Places to Study </vt:lpstr>
      <vt:lpstr>List of Local Further Education Providers</vt:lpstr>
      <vt:lpstr>Hints &amp; Tips </vt:lpstr>
      <vt:lpstr>Where to go for help? 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Mr Fisher Careers Leader</dc:title>
  <dc:creator>M Fisher</dc:creator>
  <cp:lastModifiedBy>M Fisher</cp:lastModifiedBy>
  <cp:revision>201</cp:revision>
  <dcterms:created xsi:type="dcterms:W3CDTF">2020-09-16T09:23:26Z</dcterms:created>
  <dcterms:modified xsi:type="dcterms:W3CDTF">2023-04-28T12:42:32Z</dcterms:modified>
</cp:coreProperties>
</file>