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sldIdLst>
    <p:sldId id="256" r:id="rId5"/>
  </p:sldIdLst>
  <p:sldSz cx="7559675" cy="10691813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  <p:embeddedFont>
      <p:font typeface="Futura PT Bold" panose="020B0604020202020204" charset="0"/>
      <p:bold r:id="rId12"/>
      <p:boldItalic r:id="rId1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1C1E"/>
    <a:srgbClr val="454444"/>
    <a:srgbClr val="3F25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6" d="100"/>
          <a:sy n="46" d="100"/>
        </p:scale>
        <p:origin x="22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4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AE525-7067-4AAB-8A2E-34C968C5219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C1B3-257E-4D1E-8BB1-0CCC11DD9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540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AE525-7067-4AAB-8A2E-34C968C5219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C1B3-257E-4D1E-8BB1-0CCC11DD9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338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AE525-7067-4AAB-8A2E-34C968C5219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C1B3-257E-4D1E-8BB1-0CCC11DD9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745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AE525-7067-4AAB-8A2E-34C968C5219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C1B3-257E-4D1E-8BB1-0CCC11DD9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976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AE525-7067-4AAB-8A2E-34C968C5219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C1B3-257E-4D1E-8BB1-0CCC11DD9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659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AE525-7067-4AAB-8A2E-34C968C5219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C1B3-257E-4D1E-8BB1-0CCC11DD9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862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AE525-7067-4AAB-8A2E-34C968C5219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C1B3-257E-4D1E-8BB1-0CCC11DD9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228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AE525-7067-4AAB-8A2E-34C968C5219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C1B3-257E-4D1E-8BB1-0CCC11DD9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7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AE525-7067-4AAB-8A2E-34C968C5219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C1B3-257E-4D1E-8BB1-0CCC11DD9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741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AE525-7067-4AAB-8A2E-34C968C5219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C1B3-257E-4D1E-8BB1-0CCC11DD9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337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AE525-7067-4AAB-8A2E-34C968C5219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C1B3-257E-4D1E-8BB1-0CCC11DD9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02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AE525-7067-4AAB-8A2E-34C968C5219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1C1B3-257E-4D1E-8BB1-0CCC11DD9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109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C57DF9C-08C6-40D4-86F4-26B59087DDC2}"/>
              </a:ext>
            </a:extLst>
          </p:cNvPr>
          <p:cNvSpPr/>
          <p:nvPr/>
        </p:nvSpPr>
        <p:spPr>
          <a:xfrm>
            <a:off x="536574" y="9713078"/>
            <a:ext cx="6486526" cy="833994"/>
          </a:xfrm>
          <a:prstGeom prst="rect">
            <a:avLst/>
          </a:prstGeom>
          <a:solidFill>
            <a:srgbClr val="4544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i="1" dirty="0">
                <a:solidFill>
                  <a:schemeClr val="bg2"/>
                </a:solidFill>
                <a:latin typeface="Futura PT Bold" panose="020B0902020204020203" pitchFamily="34" charset="0"/>
              </a:rPr>
              <a:t>Food Allergies &amp; Intolerances:</a:t>
            </a:r>
            <a:br>
              <a:rPr lang="en-GB" sz="1400" i="1" dirty="0">
                <a:solidFill>
                  <a:schemeClr val="bg2"/>
                </a:solidFill>
                <a:latin typeface="Futura PT Bold" panose="020B0902020204020203" pitchFamily="34" charset="0"/>
              </a:rPr>
            </a:br>
            <a:r>
              <a:rPr lang="en-GB" sz="1400" i="1" dirty="0">
                <a:solidFill>
                  <a:schemeClr val="bg2"/>
                </a:solidFill>
                <a:latin typeface="Futura PT Bold" panose="020B0902020204020203" pitchFamily="34" charset="0"/>
              </a:rPr>
              <a:t>If you require information on allergens or suffer from a food intolerance, please speak to a Team Member before you order your food &amp; drinks</a:t>
            </a:r>
            <a:endParaRPr lang="en-GB" sz="1400" dirty="0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D8EBAF-B9ED-40CA-AF24-860B05574BB1}"/>
              </a:ext>
            </a:extLst>
          </p:cNvPr>
          <p:cNvSpPr txBox="1"/>
          <p:nvPr/>
        </p:nvSpPr>
        <p:spPr>
          <a:xfrm>
            <a:off x="0" y="4897133"/>
            <a:ext cx="7559675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>
                <a:solidFill>
                  <a:srgbClr val="CC1C1E"/>
                </a:solidFill>
                <a:latin typeface="Futura PT Bold" panose="020B0902020204020203" pitchFamily="34" charset="0"/>
              </a:rPr>
              <a:t>Monday 7</a:t>
            </a:r>
            <a:r>
              <a:rPr lang="en-GB" sz="2400" b="1" i="1" baseline="30000" dirty="0">
                <a:solidFill>
                  <a:srgbClr val="CC1C1E"/>
                </a:solidFill>
                <a:latin typeface="Futura PT Bold" panose="020B0902020204020203" pitchFamily="34" charset="0"/>
              </a:rPr>
              <a:t>th</a:t>
            </a:r>
            <a:r>
              <a:rPr lang="en-GB" sz="2400" b="1" i="1" dirty="0">
                <a:solidFill>
                  <a:srgbClr val="CC1C1E"/>
                </a:solidFill>
                <a:latin typeface="Futura PT Bold" panose="020B0902020204020203" pitchFamily="34" charset="0"/>
              </a:rPr>
              <a:t> – Friday 11</a:t>
            </a:r>
            <a:r>
              <a:rPr lang="en-GB" sz="2400" b="1" i="1" baseline="30000" dirty="0">
                <a:solidFill>
                  <a:srgbClr val="CC1C1E"/>
                </a:solidFill>
                <a:latin typeface="Futura PT Bold" panose="020B0902020204020203" pitchFamily="34" charset="0"/>
              </a:rPr>
              <a:t>th</a:t>
            </a:r>
            <a:r>
              <a:rPr lang="en-GB" sz="2400" b="1" i="1" dirty="0">
                <a:solidFill>
                  <a:srgbClr val="CC1C1E"/>
                </a:solidFill>
                <a:latin typeface="Futura PT Bold" panose="020B0902020204020203" pitchFamily="34" charset="0"/>
              </a:rPr>
              <a:t> December</a:t>
            </a:r>
            <a:br>
              <a:rPr lang="en-GB" sz="20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Futura PT Bold" panose="020B0902020204020203" pitchFamily="34" charset="0"/>
              </a:rPr>
            </a:br>
            <a:endParaRPr lang="en-GB" sz="2000" i="1" dirty="0">
              <a:solidFill>
                <a:schemeClr val="tx1">
                  <a:lumMod val="85000"/>
                  <a:lumOff val="15000"/>
                </a:schemeClr>
              </a:solidFill>
              <a:latin typeface="Futura PT Bold" panose="020B0902020204020203" pitchFamily="34" charset="0"/>
            </a:endParaRP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Futura PT Bold" panose="020B0902020204020203" pitchFamily="34" charset="0"/>
              </a:rPr>
              <a:t>MAINS</a:t>
            </a:r>
            <a:br>
              <a:rPr lang="en-GB" sz="24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Futura PT Bold" panose="020B0902020204020203" pitchFamily="34" charset="0"/>
              </a:rPr>
            </a:br>
            <a:r>
              <a:rPr lang="en-GB" sz="24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Futura PT Bold" panose="020B0604020202020204" charset="0"/>
              </a:rPr>
              <a:t>- </a:t>
            </a:r>
            <a:r>
              <a:rPr lang="en-GB" sz="2200" dirty="0">
                <a:latin typeface="Futura PT Bold" panose="020B0604020202020204" charset="0"/>
              </a:rPr>
              <a:t>Roast Turkey with Pigs in Blankets</a:t>
            </a:r>
          </a:p>
          <a:p>
            <a:pPr algn="ctr"/>
            <a:r>
              <a:rPr lang="en-GB" sz="2200" b="1" i="1" dirty="0">
                <a:latin typeface="Futura PT Bold" panose="020B0604020202020204" charset="0"/>
              </a:rPr>
              <a:t>-</a:t>
            </a:r>
            <a:r>
              <a:rPr lang="en-GB" sz="2200" dirty="0">
                <a:latin typeface="Futura PT Bold" panose="020B0604020202020204" charset="0"/>
              </a:rPr>
              <a:t> Roasted Root Vegetable Filo Pie</a:t>
            </a:r>
          </a:p>
          <a:p>
            <a:pPr algn="ctr"/>
            <a:endParaRPr lang="en-GB" dirty="0">
              <a:latin typeface="Futura PT Bold" panose="020B0604020202020204" charset="0"/>
            </a:endParaRPr>
          </a:p>
          <a:p>
            <a:pPr algn="ctr"/>
            <a:r>
              <a:rPr lang="en-GB" sz="1900" dirty="0">
                <a:latin typeface="Futura PT Bold" panose="020B0604020202020204" charset="0"/>
              </a:rPr>
              <a:t>Served with Sage &amp; Onion Stuffing, Roast Potatoes, Baby Carrots, </a:t>
            </a:r>
            <a:r>
              <a:rPr lang="en-GB" sz="1900">
                <a:latin typeface="Futura PT Bold" panose="020B0604020202020204" charset="0"/>
              </a:rPr>
              <a:t>Green beans, </a:t>
            </a:r>
            <a:r>
              <a:rPr lang="en-GB" sz="1900" dirty="0">
                <a:latin typeface="Futura PT Bold" panose="020B0604020202020204" charset="0"/>
              </a:rPr>
              <a:t>Gravy &amp; Cranberry Sauce</a:t>
            </a:r>
          </a:p>
          <a:p>
            <a:pPr algn="ctr"/>
            <a:r>
              <a:rPr lang="en-GB" dirty="0">
                <a:latin typeface="Futura PT Bold" panose="020B0604020202020204" charset="0"/>
              </a:rPr>
              <a:t>  </a:t>
            </a:r>
            <a:r>
              <a:rPr lang="en-GB" dirty="0">
                <a:solidFill>
                  <a:srgbClr val="FF0000"/>
                </a:solidFill>
                <a:latin typeface="Futura PT Bold" panose="020B0604020202020204" charset="0"/>
              </a:rPr>
              <a:t>  </a:t>
            </a:r>
            <a:r>
              <a:rPr lang="en-GB" sz="2000" dirty="0">
                <a:solidFill>
                  <a:srgbClr val="FF0000"/>
                </a:solidFill>
                <a:latin typeface="Futura PT Bold" panose="020B0604020202020204" charset="0"/>
              </a:rPr>
              <a:t>       </a:t>
            </a: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Futura PT Bold" panose="020B0604020202020204" charset="0"/>
              </a:rPr>
              <a:t> DESSERT</a:t>
            </a:r>
            <a:endParaRPr lang="en-GB" sz="2400" dirty="0">
              <a:latin typeface="Futura PT Bold" panose="020B0604020202020204" charset="0"/>
            </a:endParaRPr>
          </a:p>
          <a:p>
            <a:pPr algn="ctr"/>
            <a:r>
              <a:rPr lang="en-GB" sz="2200" dirty="0">
                <a:latin typeface="Futura PT Bold" panose="020B0604020202020204" charset="0"/>
              </a:rPr>
              <a:t>- Christmas Pudding with Custard </a:t>
            </a:r>
          </a:p>
          <a:p>
            <a:pPr algn="ctr"/>
            <a:r>
              <a:rPr lang="en-GB" sz="2200" dirty="0">
                <a:latin typeface="Futura PT Bold" panose="020B0604020202020204" charset="0"/>
              </a:rPr>
              <a:t>Or</a:t>
            </a:r>
          </a:p>
          <a:p>
            <a:pPr algn="ctr"/>
            <a:r>
              <a:rPr lang="en-GB" sz="2200" dirty="0">
                <a:latin typeface="Futura PT Bold" panose="020B0604020202020204" charset="0"/>
              </a:rPr>
              <a:t>- Fresh Fruit Salad</a:t>
            </a:r>
          </a:p>
          <a:p>
            <a:pPr algn="ctr"/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TT Chocolates" panose="02000503030000020002" pitchFamily="50" charset="0"/>
            </a:endParaRPr>
          </a:p>
          <a:p>
            <a:pPr algn="ctr"/>
            <a:b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TT Chocolates" panose="02000503030000020002" pitchFamily="50" charset="0"/>
              </a:rPr>
            </a:br>
            <a:endParaRPr lang="en-GB" sz="2800" i="1" dirty="0">
              <a:solidFill>
                <a:srgbClr val="CC1C1E"/>
              </a:solidFill>
              <a:latin typeface="Futura PT Bold" panose="020B0902020204020203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6CF7012-4425-439A-8878-F6F38387BB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076" y="144741"/>
            <a:ext cx="1436934" cy="177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58B4399-D8C2-4746-BDFD-8851D3A05C69}"/>
              </a:ext>
            </a:extLst>
          </p:cNvPr>
          <p:cNvSpPr/>
          <p:nvPr/>
        </p:nvSpPr>
        <p:spPr>
          <a:xfrm>
            <a:off x="959370" y="3457105"/>
            <a:ext cx="5771214" cy="1360845"/>
          </a:xfrm>
          <a:prstGeom prst="rect">
            <a:avLst/>
          </a:prstGeom>
          <a:solidFill>
            <a:srgbClr val="CC1C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i="1" dirty="0">
                <a:latin typeface="Futura PT Bold" panose="020B0902020204020203" pitchFamily="34" charset="0"/>
              </a:rPr>
              <a:t>CHRISTMAS DINNER at WORTHING HIGH </a:t>
            </a:r>
          </a:p>
        </p:txBody>
      </p:sp>
    </p:spTree>
    <p:extLst>
      <p:ext uri="{BB962C8B-B14F-4D97-AF65-F5344CB8AC3E}">
        <p14:creationId xmlns:p14="http://schemas.microsoft.com/office/powerpoint/2010/main" val="36966717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KeywordTaxHTField xmlns="b9f06da1-6425-4b6d-bbf4-43537df4905d">
      <Terms xmlns="http://schemas.microsoft.com/office/infopath/2007/PartnerControls"/>
    </TaxKeywordTaxHTField>
    <TaxCatchAll xmlns="b9f06da1-6425-4b6d-bbf4-43537df4905d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Servest Document" ma:contentTypeID="0x010100B81E5CE916B8AB41B82AF3C2EED85FE900D14CBB33C964304F920608A854DAD3DE" ma:contentTypeVersion="67" ma:contentTypeDescription="" ma:contentTypeScope="" ma:versionID="253b5358f9b099193c8074d595bda636">
  <xsd:schema xmlns:xsd="http://www.w3.org/2001/XMLSchema" xmlns:xs="http://www.w3.org/2001/XMLSchema" xmlns:p="http://schemas.microsoft.com/office/2006/metadata/properties" xmlns:ns3="b9f06da1-6425-4b6d-bbf4-43537df4905d" xmlns:ns4="3341504a-83c4-43dd-89f8-747e4f03b1a7" targetNamespace="http://schemas.microsoft.com/office/2006/metadata/properties" ma:root="true" ma:fieldsID="b7332617f0436826ac9ab54479fe1bde" ns3:_="" ns4:_="">
    <xsd:import namespace="b9f06da1-6425-4b6d-bbf4-43537df4905d"/>
    <xsd:import namespace="3341504a-83c4-43dd-89f8-747e4f03b1a7"/>
    <xsd:element name="properties">
      <xsd:complexType>
        <xsd:sequence>
          <xsd:element name="documentManagement">
            <xsd:complexType>
              <xsd:all>
                <xsd:element ref="ns3:TaxCatchAll" minOccurs="0"/>
                <xsd:element ref="ns3:TaxKeywordTaxHTField" minOccurs="0"/>
                <xsd:element ref="ns4:MediaServiceMetadata" minOccurs="0"/>
                <xsd:element ref="ns4:MediaServiceFastMetadata" minOccurs="0"/>
                <xsd:element ref="ns4:MediaServiceEventHashCode" minOccurs="0"/>
                <xsd:element ref="ns4:MediaServiceGenerationTime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f06da1-6425-4b6d-bbf4-43537df4905d" elementFormDefault="qualified">
    <xsd:import namespace="http://schemas.microsoft.com/office/2006/documentManagement/types"/>
    <xsd:import namespace="http://schemas.microsoft.com/office/infopath/2007/PartnerControls"/>
    <xsd:element name="TaxCatchAll" ma:index="6" nillable="true" ma:displayName="Taxonomy Catch All Column" ma:hidden="true" ma:list="{6cadeaf0-7e86-4932-a34e-e74b72b63d58}" ma:internalName="TaxCatchAll" ma:showField="CatchAllData" ma:web="b9f06da1-6425-4b6d-bbf4-43537df490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KeywordTaxHTField" ma:index="9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41504a-83c4-43dd-89f8-747e4f03b1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7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1F57B90-0A18-461F-9652-54E8B409D1C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EB569A2-3B0B-4CA4-8893-08F32C4CB135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b9f06da1-6425-4b6d-bbf4-43537df4905d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3341504a-83c4-43dd-89f8-747e4f03b1a7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6B8A457-B177-4129-AEB9-09F29BB923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9f06da1-6425-4b6d-bbf4-43537df4905d"/>
    <ds:schemaRef ds:uri="3341504a-83c4-43dd-89f8-747e4f03b1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490</TotalTime>
  <Words>103</Words>
  <Application>Microsoft Office PowerPoint</Application>
  <PresentationFormat>Custom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TT Chocolates</vt:lpstr>
      <vt:lpstr>Calibri Light</vt:lpstr>
      <vt:lpstr>Calibri</vt:lpstr>
      <vt:lpstr>Arial</vt:lpstr>
      <vt:lpstr>Futura PT Bold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Emberton</dc:creator>
  <cp:lastModifiedBy>CA Site WorthingHigh</cp:lastModifiedBy>
  <cp:revision>10</cp:revision>
  <cp:lastPrinted>2020-11-11T15:01:42Z</cp:lastPrinted>
  <dcterms:created xsi:type="dcterms:W3CDTF">2019-10-23T11:38:44Z</dcterms:created>
  <dcterms:modified xsi:type="dcterms:W3CDTF">2020-11-25T07:10:50Z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0x010100B81E5CE916B8AB41B82AF3C2EED85FE900D14CBB33C964304F920608A854DAD3DE</vt:lpwstr>
  </property>
  <property fmtid="{D5CDD505-2E9C-101B-9397-08002B2CF9AE}" pid="3" name="TaxKeyword">
    <vt:lpwstr/>
  </property>
</Properties>
</file>