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0aa4c1f411_0_11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00" cy="3349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30aa4c1f411_0_116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g30aa4c1f411_0_116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33e93013869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00" cy="3349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33e93013869_0_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g33e93013869_0_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33e93013869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00" cy="3349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33e93013869_0_1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g33e93013869_0_14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3e93013869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00" cy="3349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33e93013869_0_2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g33e93013869_0_24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33e93013869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00" cy="3349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33e93013869_0_3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g33e93013869_0_34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3e93013869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00" cy="3349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33e93013869_0_4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g33e93013869_0_42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3e93013869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00" cy="3349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33e93013869_0_5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g33e93013869_0_5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3e93013869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00" cy="3349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3e93013869_0_6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g33e93013869_0_65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33e93013869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33e93013869_0_7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g33e93013869_0_75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10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body" idx="1"/>
          </p:nvPr>
        </p:nvSpPr>
        <p:spPr>
          <a:xfrm>
            <a:off x="457200" y="1481328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6324" algn="l">
              <a:spcBef>
                <a:spcPts val="400"/>
              </a:spcBef>
              <a:spcAft>
                <a:spcPts val="0"/>
              </a:spcAft>
              <a:buSzPts val="1224"/>
              <a:buChar char="●"/>
              <a:defRPr/>
            </a:lvl1pPr>
            <a:lvl2pPr marL="914400" lvl="1" indent="-342900" algn="l">
              <a:spcBef>
                <a:spcPts val="324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spcBef>
                <a:spcPts val="12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spcBef>
                <a:spcPts val="12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spcBef>
                <a:spcPts val="12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12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spcBef>
                <a:spcPts val="1200"/>
              </a:spcBef>
              <a:spcAft>
                <a:spcPts val="12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dt" idx="10"/>
          </p:nvPr>
        </p:nvSpPr>
        <p:spPr>
          <a:xfrm>
            <a:off x="6727032" y="6407944"/>
            <a:ext cx="1920300" cy="3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ftr" idx="11"/>
          </p:nvPr>
        </p:nvSpPr>
        <p:spPr>
          <a:xfrm>
            <a:off x="4380072" y="6407944"/>
            <a:ext cx="2350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sldNum" idx="12"/>
          </p:nvPr>
        </p:nvSpPr>
        <p:spPr>
          <a:xfrm>
            <a:off x="8647272" y="6407944"/>
            <a:ext cx="365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CCCCCC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>
    <mc:Choice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 Requires="p14">
      <p:transition spd="slow" p14:dur="3100">
        <p:fade thruBlk="1"/>
      </p:transition>
    </mc:Choice>
    <mc:Fallback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/>
          <p:nvPr/>
        </p:nvSpPr>
        <p:spPr>
          <a:xfrm>
            <a:off x="500467" y="1043444"/>
            <a:ext cx="414568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i="1">
                <a:solidFill>
                  <a:srgbClr val="7030A0"/>
                </a:solidFill>
                <a:latin typeface="Lucida Sans"/>
                <a:ea typeface="Lucida Sans"/>
                <a:cs typeface="Lucida Sans"/>
                <a:sym typeface="Lucida Sans"/>
              </a:rPr>
              <a:t>‘</a:t>
            </a:r>
            <a:endParaRPr/>
          </a:p>
        </p:txBody>
      </p:sp>
      <p:sp>
        <p:nvSpPr>
          <p:cNvPr id="65" name="Google Shape;65;p14"/>
          <p:cNvSpPr txBox="1"/>
          <p:nvPr/>
        </p:nvSpPr>
        <p:spPr>
          <a:xfrm>
            <a:off x="6066400" y="1856350"/>
            <a:ext cx="2896800" cy="4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649938" y="207375"/>
            <a:ext cx="8118900" cy="8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So Why Choose Teaching?</a:t>
            </a:r>
            <a:endParaRPr sz="3100">
              <a:solidFill>
                <a:schemeClr val="dk1"/>
              </a:solidFill>
            </a:endParaRPr>
          </a:p>
        </p:txBody>
      </p:sp>
      <p:pic>
        <p:nvPicPr>
          <p:cNvPr id="67" name="Google Shape;67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9950" y="1412775"/>
            <a:ext cx="2435231" cy="3246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99750" y="4033700"/>
            <a:ext cx="3825899" cy="257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39825" y="1180187"/>
            <a:ext cx="3250925" cy="24143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378925" y="-12"/>
            <a:ext cx="8229600" cy="1143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 b="1">
                <a:latin typeface="Corbel"/>
                <a:ea typeface="Corbel"/>
                <a:cs typeface="Corbel"/>
                <a:sym typeface="Corbel"/>
              </a:rPr>
              <a:t>Introduction </a:t>
            </a:r>
            <a:endParaRPr sz="3100" b="1"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>
            <a:off x="378925" y="839346"/>
            <a:ext cx="8229600" cy="6018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2921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orbel"/>
              <a:buChar char="●"/>
            </a:pPr>
            <a:r>
              <a:rPr lang="en-GB" sz="2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 primary school teacher plays a crucial role in shaping young minds.</a:t>
            </a:r>
            <a:endParaRPr sz="23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292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orbel"/>
              <a:buChar char="●"/>
            </a:pPr>
            <a:r>
              <a:rPr lang="en-GB" sz="2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They teach core subjects such as maths, reading, writing, and science, and also all the foundation subjects.</a:t>
            </a:r>
            <a:endParaRPr sz="23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292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orbel"/>
              <a:buChar char="●"/>
            </a:pPr>
            <a:r>
              <a:rPr lang="en-GB" sz="2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Essential qualities include patience, creativity, adaptability, and strong communication skills.</a:t>
            </a:r>
            <a:endParaRPr sz="23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292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orbel"/>
              <a:buChar char="●"/>
            </a:pPr>
            <a:r>
              <a:rPr lang="en-GB" sz="23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Teaching young children can be highly rewarding as you help them build confidence and a love for learning.</a:t>
            </a:r>
            <a:endParaRPr sz="23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400" b="1">
              <a:solidFill>
                <a:srgbClr val="7030A0"/>
              </a:solidFill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660750" y="5799525"/>
            <a:ext cx="7625100" cy="10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1">
              <a:solidFill>
                <a:schemeClr val="dk2"/>
              </a:solidFill>
            </a:endParaRPr>
          </a:p>
        </p:txBody>
      </p:sp>
      <p:pic>
        <p:nvPicPr>
          <p:cNvPr id="78" name="Google Shape;7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16000" y="4778463"/>
            <a:ext cx="2514624" cy="1863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6"/>
          <p:cNvSpPr txBox="1">
            <a:spLocks noGrp="1"/>
          </p:cNvSpPr>
          <p:nvPr>
            <p:ph type="body" idx="1"/>
          </p:nvPr>
        </p:nvSpPr>
        <p:spPr>
          <a:xfrm>
            <a:off x="457200" y="1481325"/>
            <a:ext cx="7452900" cy="5179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1">
              <a:solidFill>
                <a:schemeClr val="dk1"/>
              </a:solidFill>
            </a:endParaRPr>
          </a:p>
          <a:p>
            <a:pPr marL="457200" lvl="0" indent="-382029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16"/>
              <a:buFont typeface="Corbel"/>
              <a:buChar char="●"/>
            </a:pPr>
            <a:r>
              <a:rPr lang="en-GB" sz="2416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Planning engaging and interactive lessons that meet curriculum standards.</a:t>
            </a:r>
            <a:endParaRPr sz="2416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8202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16"/>
              <a:buFont typeface="Corbel"/>
              <a:buChar char="●"/>
            </a:pPr>
            <a:r>
              <a:rPr lang="en-GB" sz="2416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Teaching a variety of subjects across the curriculum.</a:t>
            </a:r>
            <a:endParaRPr sz="2416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8202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16"/>
              <a:buFont typeface="Corbel"/>
              <a:buChar char="●"/>
            </a:pPr>
            <a:r>
              <a:rPr lang="en-GB" sz="2416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Encouraging creativity through arts, music, and physical education.</a:t>
            </a:r>
            <a:endParaRPr sz="2416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8202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16"/>
              <a:buFont typeface="Corbel"/>
              <a:buChar char="●"/>
            </a:pPr>
            <a:r>
              <a:rPr lang="en-GB" sz="2416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Managing classroom behaviour using positive reinforcement strategies.</a:t>
            </a:r>
            <a:endParaRPr sz="2416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8202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16"/>
              <a:buFont typeface="Corbel"/>
              <a:buChar char="●"/>
            </a:pPr>
            <a:r>
              <a:rPr lang="en-GB" sz="2416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Assessing student progress through observations, outcomes and attainment.</a:t>
            </a:r>
            <a:endParaRPr sz="2416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8202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16"/>
              <a:buFont typeface="Corbel"/>
              <a:buChar char="●"/>
            </a:pPr>
            <a:r>
              <a:rPr lang="en-GB" sz="2416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Communicating regularly with parents.</a:t>
            </a:r>
            <a:endParaRPr sz="2416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8202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16"/>
              <a:buFont typeface="Corbel"/>
              <a:buChar char="●"/>
            </a:pPr>
            <a:r>
              <a:rPr lang="en-GB" sz="2416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Supporting students’ emotional and social growth by creating a positive learning environment.</a:t>
            </a:r>
            <a:endParaRPr sz="2416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p16"/>
          <p:cNvSpPr txBox="1">
            <a:spLocks noGrp="1"/>
          </p:cNvSpPr>
          <p:nvPr>
            <p:ph type="title"/>
          </p:nvPr>
        </p:nvSpPr>
        <p:spPr>
          <a:xfrm>
            <a:off x="801650" y="338313"/>
            <a:ext cx="8229600" cy="1143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latin typeface="Corbel"/>
                <a:ea typeface="Corbel"/>
                <a:cs typeface="Corbel"/>
                <a:sym typeface="Corbel"/>
              </a:rPr>
              <a:t>Daily Responsibilities </a:t>
            </a:r>
            <a:endParaRPr sz="5200"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86" name="Google Shape;8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4">
            <a:off x="6015623" y="244907"/>
            <a:ext cx="2181951" cy="15803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7"/>
          <p:cNvSpPr txBox="1">
            <a:spLocks noGrp="1"/>
          </p:cNvSpPr>
          <p:nvPr>
            <p:ph type="title"/>
          </p:nvPr>
        </p:nvSpPr>
        <p:spPr>
          <a:xfrm>
            <a:off x="139475" y="302375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77" b="1">
                <a:latin typeface="Corbel"/>
                <a:ea typeface="Corbel"/>
                <a:cs typeface="Corbel"/>
                <a:sym typeface="Corbel"/>
              </a:rPr>
              <a:t>A Typical Day</a:t>
            </a:r>
            <a:r>
              <a:rPr lang="en-GB"/>
              <a:t> </a:t>
            </a:r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94" name="Google Shape;94;p17"/>
          <p:cNvSpPr txBox="1"/>
          <p:nvPr/>
        </p:nvSpPr>
        <p:spPr>
          <a:xfrm>
            <a:off x="2947475" y="15300"/>
            <a:ext cx="5964900" cy="682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619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Corbel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Morning Preparation: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Reviewing lesson plans, setting up resources, check emails and safeguarding alerts, liaise with support staff, welcome children 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Classroom Instruction: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Delivering assembly, teaching a range of subjects, feedback to pupils, assessing and adapting learning and planning next steps.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Break Time Duties: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Supervising children at playtime  and ensuring safety.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Lunchtime: 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Marking morning outcomes, preparing resources for afternoon lessons, check emails and safeguarding alerts.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Afternoon Learning: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Continue to deliver a broad range of subjects and assess learning.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After School: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 Meeting with parents, marking, CPD, and planning for the next day, classroom displays, check emails and safeguarding alerts. 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95" name="Google Shape;9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5588" y="2286224"/>
            <a:ext cx="2635774" cy="3372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8"/>
          <p:cNvSpPr txBox="1">
            <a:spLocks noGrp="1"/>
          </p:cNvSpPr>
          <p:nvPr>
            <p:ph type="title"/>
          </p:nvPr>
        </p:nvSpPr>
        <p:spPr>
          <a:xfrm>
            <a:off x="311700" y="720529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 b="1">
                <a:latin typeface="Corbel"/>
                <a:ea typeface="Corbel"/>
                <a:cs typeface="Corbel"/>
                <a:sym typeface="Corbel"/>
              </a:rPr>
              <a:t>Key Skills You Need</a:t>
            </a:r>
            <a:endParaRPr sz="3100" b="1"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02" name="Google Shape;102;p18"/>
          <p:cNvSpPr txBox="1">
            <a:spLocks noGrp="1"/>
          </p:cNvSpPr>
          <p:nvPr>
            <p:ph type="body" idx="1"/>
          </p:nvPr>
        </p:nvSpPr>
        <p:spPr>
          <a:xfrm>
            <a:off x="232075" y="19583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1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Strong Communication: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Explaining concepts clearly to young children and collaborating with parents and colleagues.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Creativity: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Creating high quality creative lessons to engage learners whilst based on planned earning objectives 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Problem-Solving: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Managing classroom challenges and finding solutions for different learning needs.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Patience &amp; Adaptability: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Understanding that every child learns at their own pace and adapting teaching strategies accordingly.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Organisation &amp; Time Management: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Balancing lesson planning, marking, feedback, meetings, learning environments and deadlines. 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3" name="Google Shape;10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1550" y="181775"/>
            <a:ext cx="2038625" cy="1841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57175" y="105600"/>
            <a:ext cx="2095499" cy="21812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900" b="1">
                <a:latin typeface="Corbel"/>
                <a:ea typeface="Corbel"/>
                <a:cs typeface="Corbel"/>
                <a:sym typeface="Corbel"/>
              </a:rPr>
              <a:t>Education and Training  </a:t>
            </a:r>
            <a:endParaRPr sz="6000"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11" name="Google Shape;111;p19"/>
          <p:cNvSpPr txBox="1">
            <a:spLocks noGrp="1"/>
          </p:cNvSpPr>
          <p:nvPr>
            <p:ph type="body" idx="2"/>
          </p:nvPr>
        </p:nvSpPr>
        <p:spPr>
          <a:xfrm>
            <a:off x="4572000" y="366375"/>
            <a:ext cx="4481100" cy="623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1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Educational Requirements: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Bachelor’s degree in education or a related field.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Training &amp; Certifications: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Teaching qualifications such as a Postgraduate Certificate in Education (PGCE) or equivalent.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Practical Experience: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Gaining hands-on experience through internships and student-teaching programs.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Ongoing Professional Development: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Attending workshops and training to stay updated with new teaching methods.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2600"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12" name="Google Shape;112;p19"/>
          <p:cNvSpPr txBox="1">
            <a:spLocks noGrp="1"/>
          </p:cNvSpPr>
          <p:nvPr>
            <p:ph type="subTitle" idx="1"/>
          </p:nvPr>
        </p:nvSpPr>
        <p:spPr>
          <a:xfrm>
            <a:off x="265500" y="3737422"/>
            <a:ext cx="4045200" cy="229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Secondary teaching - GCSEs 4+ including english and maths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Primary teaching - GCSEs 4+ including english, maths and science 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0"/>
          <p:cNvSpPr txBox="1">
            <a:spLocks noGrp="1"/>
          </p:cNvSpPr>
          <p:nvPr>
            <p:ph type="title"/>
          </p:nvPr>
        </p:nvSpPr>
        <p:spPr>
          <a:xfrm>
            <a:off x="123813" y="1241850"/>
            <a:ext cx="20715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060" b="1">
                <a:latin typeface="Corbel"/>
                <a:ea typeface="Corbel"/>
                <a:cs typeface="Corbel"/>
                <a:sym typeface="Corbel"/>
              </a:rPr>
              <a:t>Challenges of the Job</a:t>
            </a:r>
            <a:endParaRPr sz="3060" b="1"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19" name="Google Shape;119;p20"/>
          <p:cNvSpPr txBox="1">
            <a:spLocks noGrp="1"/>
          </p:cNvSpPr>
          <p:nvPr>
            <p:ph type="body" idx="1"/>
          </p:nvPr>
        </p:nvSpPr>
        <p:spPr>
          <a:xfrm>
            <a:off x="2085600" y="250525"/>
            <a:ext cx="6810900" cy="677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rbel"/>
              <a:buChar char="●"/>
            </a:pPr>
            <a:r>
              <a:rPr lang="en-GB" sz="20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Managing Different Learning Needs:</a:t>
            </a:r>
            <a:r>
              <a:rPr lang="en-GB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Adapting lessons to meet the needs of different learners abilities.</a:t>
            </a:r>
            <a:endParaRPr sz="2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0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Keeping learners Engaged:</a:t>
            </a:r>
            <a:r>
              <a:rPr lang="en-GB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Finding creative ways to maintain attention and interest.</a:t>
            </a:r>
            <a:endParaRPr sz="2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0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Handling Classroom Behaviour Issues:</a:t>
            </a:r>
            <a:r>
              <a:rPr lang="en-GB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Using effective strategies to create a respectful and disciplined environment.</a:t>
            </a:r>
            <a:endParaRPr sz="2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rbel"/>
              <a:buChar char="●"/>
            </a:pPr>
            <a:r>
              <a:rPr lang="en-GB" sz="20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Pedagogy: </a:t>
            </a:r>
            <a:r>
              <a:rPr lang="en-GB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Understanding of a range of teaching and learning methods </a:t>
            </a:r>
            <a:endParaRPr sz="2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0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Balancing Workload:</a:t>
            </a:r>
            <a:r>
              <a:rPr lang="en-GB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Managing lesson planning, marking, and administrative tasks.</a:t>
            </a:r>
            <a:endParaRPr sz="2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0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Curriculum Changes:</a:t>
            </a:r>
            <a:r>
              <a:rPr lang="en-GB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Staying updated with educational reforms and implementing new teaching strategies.</a:t>
            </a:r>
            <a:endParaRPr sz="2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rbel"/>
              <a:buChar char="●"/>
            </a:pPr>
            <a:r>
              <a:rPr lang="en-GB" sz="20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Subject Knowledge: </a:t>
            </a:r>
            <a:r>
              <a:rPr lang="en-GB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Substantive and disciplinary knowledge of a subject area.</a:t>
            </a:r>
            <a:endParaRPr sz="2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rbel"/>
              <a:buChar char="●"/>
            </a:pPr>
            <a:r>
              <a:rPr lang="en-GB" sz="20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Accountability</a:t>
            </a:r>
            <a:r>
              <a:rPr lang="en-GB" sz="20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: Meeting expectations and being accountable for children’s progress, attainment and wellbeing. </a:t>
            </a:r>
            <a:endParaRPr sz="20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20" name="Google Shape;12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7500" y="2541900"/>
            <a:ext cx="1948100" cy="25333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1"/>
          <p:cNvSpPr txBox="1">
            <a:spLocks noGrp="1"/>
          </p:cNvSpPr>
          <p:nvPr>
            <p:ph type="title" idx="4294967295"/>
          </p:nvPr>
        </p:nvSpPr>
        <p:spPr>
          <a:xfrm>
            <a:off x="1601925" y="5799550"/>
            <a:ext cx="6367800" cy="69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 b="1">
                <a:latin typeface="Corbel"/>
                <a:ea typeface="Corbel"/>
                <a:cs typeface="Corbel"/>
                <a:sym typeface="Corbel"/>
              </a:rPr>
              <a:t>Rewards of Being a Teacher </a:t>
            </a:r>
            <a:endParaRPr sz="4400"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27" name="Google Shape;127;p21"/>
          <p:cNvSpPr txBox="1">
            <a:spLocks noGrp="1"/>
          </p:cNvSpPr>
          <p:nvPr>
            <p:ph type="body" idx="1"/>
          </p:nvPr>
        </p:nvSpPr>
        <p:spPr>
          <a:xfrm>
            <a:off x="374325" y="18046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21"/>
          <p:cNvSpPr txBox="1"/>
          <p:nvPr/>
        </p:nvSpPr>
        <p:spPr>
          <a:xfrm>
            <a:off x="0" y="1123400"/>
            <a:ext cx="5718000" cy="434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19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Making a Difference: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Helping children grow academically and personally.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Seeing Progress: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Watching students improve their skills and confidence over time.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Corbel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Individualism: 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Opportunity for creativity and outward thinking.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Corbel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Community: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Valued part of the school community.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Job Stability: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Teaching is a profession with long-term career security and demand.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129" name="Google Shape;12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06575" y="1305850"/>
            <a:ext cx="2972575" cy="397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2"/>
          <p:cNvSpPr txBox="1">
            <a:spLocks noGrp="1"/>
          </p:cNvSpPr>
          <p:nvPr>
            <p:ph type="body" idx="2"/>
          </p:nvPr>
        </p:nvSpPr>
        <p:spPr>
          <a:xfrm>
            <a:off x="4572000" y="335075"/>
            <a:ext cx="4497000" cy="637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6195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Leadership Roles: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Becoming a headteacher, assistant principal, or school administrator.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Specialisation: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Focusing on special education, literacy coaching, or subject-specific teaching.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Educational Consulting: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Advising schools on curriculum and teaching strategies.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Teaching Abroad: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Working in international schools or participating in exchange programs.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 sz="21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Online Education: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Exploring remote teaching or developing digital learning materials.</a:t>
            </a:r>
            <a:endParaRPr sz="21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 b="1">
                <a:latin typeface="Corbel"/>
                <a:ea typeface="Corbel"/>
                <a:cs typeface="Corbel"/>
                <a:sym typeface="Corbel"/>
              </a:rPr>
              <a:t>Career Pathways and Opportunities</a:t>
            </a:r>
            <a:r>
              <a:rPr lang="en-GB"/>
              <a:t> </a:t>
            </a:r>
            <a:endParaRPr/>
          </a:p>
        </p:txBody>
      </p:sp>
      <p:sp>
        <p:nvSpPr>
          <p:cNvPr id="137" name="Google Shape;137;p22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8" name="Google Shape;138;p22"/>
          <p:cNvPicPr preferRelativeResize="0"/>
          <p:nvPr/>
        </p:nvPicPr>
        <p:blipFill rotWithShape="1">
          <a:blip r:embed="rId3">
            <a:alphaModFix/>
          </a:blip>
          <a:srcRect r="6059" b="39889"/>
          <a:stretch/>
        </p:blipFill>
        <p:spPr>
          <a:xfrm>
            <a:off x="346050" y="4203925"/>
            <a:ext cx="4045199" cy="2121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31629"/>
              <a:buFont typeface="Arial"/>
              <a:buNone/>
            </a:pPr>
            <a:r>
              <a:rPr lang="en-GB" sz="3477" b="1">
                <a:latin typeface="Corbel"/>
                <a:ea typeface="Corbel"/>
                <a:cs typeface="Corbel"/>
                <a:sym typeface="Corbel"/>
              </a:rPr>
              <a:t>Conclusion &amp; Questions</a:t>
            </a:r>
            <a:endParaRPr sz="3477" b="1">
              <a:latin typeface="Corbel"/>
              <a:ea typeface="Corbel"/>
              <a:cs typeface="Corbel"/>
              <a:sym typeface="Corbe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23"/>
          <p:cNvSpPr txBox="1">
            <a:spLocks noGrp="1"/>
          </p:cNvSpPr>
          <p:nvPr>
            <p:ph type="body" idx="1"/>
          </p:nvPr>
        </p:nvSpPr>
        <p:spPr>
          <a:xfrm>
            <a:off x="129300" y="1165950"/>
            <a:ext cx="8885400" cy="4526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100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Teaching is a challenging but fulfilling career that requires dedication, quick thinking, subject and pedagogical knowledge, creativity, curiosity and a 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huge </a:t>
            </a:r>
            <a:r>
              <a:rPr lang="en-GB" sz="210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amount </a:t>
            </a:r>
            <a:r>
              <a:rPr lang="en-GB" sz="210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of patience!</a:t>
            </a:r>
            <a:endParaRPr sz="2100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46" name="Google Shape;14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51736" y="2749423"/>
            <a:ext cx="3640525" cy="3857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725</Words>
  <Application>Microsoft Office PowerPoint</Application>
  <PresentationFormat>On-screen Show (4:3)</PresentationFormat>
  <Paragraphs>77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Simple Light</vt:lpstr>
      <vt:lpstr>Slide 1</vt:lpstr>
      <vt:lpstr>Introduction </vt:lpstr>
      <vt:lpstr>Daily Responsibilities </vt:lpstr>
      <vt:lpstr>A Typical Day </vt:lpstr>
      <vt:lpstr>Key Skills You Need</vt:lpstr>
      <vt:lpstr>Education and Training  </vt:lpstr>
      <vt:lpstr>Challenges of the Job</vt:lpstr>
      <vt:lpstr>Rewards of Being a Teacher </vt:lpstr>
      <vt:lpstr>Career Pathways and Opportunities </vt:lpstr>
      <vt:lpstr>Conclusion &amp; Questions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martin fisher</dc:creator>
  <cp:lastModifiedBy>martin fisher</cp:lastModifiedBy>
  <cp:revision>1</cp:revision>
  <dcterms:modified xsi:type="dcterms:W3CDTF">2025-03-09T23:25:38Z</dcterms:modified>
</cp:coreProperties>
</file>