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65" r:id="rId3"/>
    <p:sldMasterId id="2147483675" r:id="rId4"/>
  </p:sldMasterIdLst>
  <p:notesMasterIdLst>
    <p:notesMasterId r:id="rId13"/>
  </p:notesMasterIdLst>
  <p:sldIdLst>
    <p:sldId id="264" r:id="rId5"/>
    <p:sldId id="297" r:id="rId6"/>
    <p:sldId id="298" r:id="rId7"/>
    <p:sldId id="287" r:id="rId8"/>
    <p:sldId id="299" r:id="rId9"/>
    <p:sldId id="301" r:id="rId10"/>
    <p:sldId id="293" r:id="rId11"/>
    <p:sldId id="300" r:id="rId12"/>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ABBBB0BA-DDE7-4467-A1FE-67BDDC66CC39}" type="datetimeFigureOut">
              <a:rPr lang="en-GB" smtClean="0"/>
              <a:t>06/11/2019</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4CA8E0F6-4C3E-4CFB-A8D5-B5F7B3C6F1D7}" type="slidenum">
              <a:rPr lang="en-GB" smtClean="0"/>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A8E0F6-4C3E-4CFB-A8D5-B5F7B3C6F1D7}" type="slidenum">
              <a:rPr lang="en-GB" smtClean="0"/>
              <a:t>4</a:t>
            </a:fld>
            <a:endParaRPr lang="en-GB"/>
          </a:p>
        </p:txBody>
      </p:sp>
    </p:spTree>
    <p:extLst>
      <p:ext uri="{BB962C8B-B14F-4D97-AF65-F5344CB8AC3E}">
        <p14:creationId xmlns:p14="http://schemas.microsoft.com/office/powerpoint/2010/main" val="785518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B4D6F0-7379-4432-864F-2730BBF4E82A}" type="slidenum">
              <a:rPr lang="en-US"/>
              <a:pPr/>
              <a:t>7</a:t>
            </a:fld>
            <a:endParaRPr lang="en-US"/>
          </a:p>
        </p:txBody>
      </p:sp>
      <p:sp>
        <p:nvSpPr>
          <p:cNvPr id="197634" name="Rectangle 2"/>
          <p:cNvSpPr>
            <a:spLocks noGrp="1" noRot="1" noChangeAspect="1" noChangeArrowheads="1" noTextEdit="1"/>
          </p:cNvSpPr>
          <p:nvPr>
            <p:ph type="sldImg"/>
          </p:nvPr>
        </p:nvSpPr>
        <p:spPr>
          <a:ln/>
        </p:spPr>
      </p:sp>
      <p:sp>
        <p:nvSpPr>
          <p:cNvPr id="19763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662390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36306" y="5866544"/>
            <a:ext cx="5085707" cy="870734"/>
          </a:xfrm>
        </p:spPr>
        <p:txBody>
          <a:bodyPr anchor="ctr"/>
          <a:lstStyle>
            <a:lvl1pPr marL="0" indent="0" algn="ctr">
              <a:buNone/>
              <a:defRPr sz="2400" i="1">
                <a:latin typeface="Calisto MT" panose="0204060305050503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Title 6"/>
          <p:cNvSpPr>
            <a:spLocks noGrp="1"/>
          </p:cNvSpPr>
          <p:nvPr>
            <p:ph type="title" hasCustomPrompt="1"/>
          </p:nvPr>
        </p:nvSpPr>
        <p:spPr>
          <a:xfrm>
            <a:off x="513707" y="4078841"/>
            <a:ext cx="4530903" cy="1530850"/>
          </a:xfrm>
        </p:spPr>
        <p:txBody>
          <a:bodyPr/>
          <a:lstStyle>
            <a:lvl1pPr algn="ctr">
              <a:defRPr baseline="0"/>
            </a:lvl1pPr>
          </a:lstStyle>
          <a:p>
            <a:r>
              <a:rPr lang="en-US"/>
              <a:t>Click Here to edit title</a:t>
            </a:r>
            <a:endParaRPr lang="en-GB"/>
          </a:p>
        </p:txBody>
      </p:sp>
    </p:spTree>
    <p:extLst>
      <p:ext uri="{BB962C8B-B14F-4D97-AF65-F5344CB8AC3E}">
        <p14:creationId xmlns:p14="http://schemas.microsoft.com/office/powerpoint/2010/main" val="2899304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Page 1">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Text Placeholder 5"/>
          <p:cNvSpPr>
            <a:spLocks noGrp="1"/>
          </p:cNvSpPr>
          <p:nvPr>
            <p:ph type="body" sz="quarter" idx="10" hasCustomPrompt="1"/>
          </p:nvPr>
        </p:nvSpPr>
        <p:spPr>
          <a:xfrm>
            <a:off x="534256" y="1715785"/>
            <a:ext cx="7941924" cy="595900"/>
          </a:xfrm>
        </p:spPr>
        <p:txBody>
          <a:bodyPr/>
          <a:lstStyle>
            <a:lvl1pPr marL="0" indent="0">
              <a:buNone/>
              <a:defRPr b="1">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here to edit title</a:t>
            </a:r>
            <a:endParaRPr lang="en-GB"/>
          </a:p>
        </p:txBody>
      </p:sp>
      <p:sp>
        <p:nvSpPr>
          <p:cNvPr id="9" name="Text Placeholder 8"/>
          <p:cNvSpPr>
            <a:spLocks noGrp="1"/>
          </p:cNvSpPr>
          <p:nvPr>
            <p:ph type="body" sz="quarter" idx="11"/>
          </p:nvPr>
        </p:nvSpPr>
        <p:spPr>
          <a:xfrm>
            <a:off x="534988" y="2486025"/>
            <a:ext cx="7940675" cy="32369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04146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1382267"/>
            <a:ext cx="7886700" cy="1325563"/>
          </a:xfrm>
        </p:spPr>
        <p:txBody>
          <a:bodyPr/>
          <a:lstStyle/>
          <a:p>
            <a:r>
              <a:rPr lang="en-US"/>
              <a:t>Click to edit Master title style</a:t>
            </a:r>
            <a:endParaRPr lang="en-GB"/>
          </a:p>
        </p:txBody>
      </p:sp>
      <p:sp>
        <p:nvSpPr>
          <p:cNvPr id="3" name="Content Placeholder 2"/>
          <p:cNvSpPr>
            <a:spLocks noGrp="1"/>
          </p:cNvSpPr>
          <p:nvPr>
            <p:ph idx="1"/>
          </p:nvPr>
        </p:nvSpPr>
        <p:spPr>
          <a:xfrm>
            <a:off x="628650" y="2794571"/>
            <a:ext cx="7886700" cy="3174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66650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Prospectus Pag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4323" y="3421293"/>
            <a:ext cx="3788596" cy="1017143"/>
          </a:xfrm>
          <a:prstGeom prst="rect">
            <a:avLst/>
          </a:prstGeom>
        </p:spPr>
        <p:txBody>
          <a:bodyPr/>
          <a:lstStyle>
            <a:lvl1pPr marL="0" indent="0" algn="ctr">
              <a:buNone/>
              <a:defRPr sz="2400">
                <a:solidFill>
                  <a:srgbClr val="DAD8D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Title 6"/>
          <p:cNvSpPr>
            <a:spLocks noGrp="1"/>
          </p:cNvSpPr>
          <p:nvPr>
            <p:ph type="title"/>
          </p:nvPr>
        </p:nvSpPr>
        <p:spPr>
          <a:xfrm>
            <a:off x="3503488" y="955497"/>
            <a:ext cx="5011861" cy="2024009"/>
          </a:xfrm>
          <a:prstGeom prst="rect">
            <a:avLst/>
          </a:prstGeom>
        </p:spPr>
        <p:txBody>
          <a:bodyPr/>
          <a:lstStyle>
            <a:lvl1pPr algn="ctr">
              <a:defRPr>
                <a:solidFill>
                  <a:srgbClr val="DAD8D6"/>
                </a:solidFill>
              </a:defRPr>
            </a:lvl1pPr>
          </a:lstStyle>
          <a:p>
            <a:r>
              <a:rPr lang="en-US"/>
              <a:t>Click to edit Master title style</a:t>
            </a:r>
            <a:endParaRPr lang="en-GB"/>
          </a:p>
        </p:txBody>
      </p:sp>
    </p:spTree>
    <p:extLst>
      <p:ext uri="{BB962C8B-B14F-4D97-AF65-F5344CB8AC3E}">
        <p14:creationId xmlns:p14="http://schemas.microsoft.com/office/powerpoint/2010/main" val="737234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1382267"/>
            <a:ext cx="7886700" cy="1325563"/>
          </a:xfrm>
        </p:spPr>
        <p:txBody>
          <a:bodyPr/>
          <a:lstStyle/>
          <a:p>
            <a:r>
              <a:rPr lang="en-US"/>
              <a:t>Click to edit Master title style</a:t>
            </a:r>
            <a:endParaRPr lang="en-GB"/>
          </a:p>
        </p:txBody>
      </p:sp>
      <p:sp>
        <p:nvSpPr>
          <p:cNvPr id="3" name="Content Placeholder 2"/>
          <p:cNvSpPr>
            <a:spLocks noGrp="1"/>
          </p:cNvSpPr>
          <p:nvPr>
            <p:ph idx="1"/>
          </p:nvPr>
        </p:nvSpPr>
        <p:spPr>
          <a:xfrm>
            <a:off x="628650" y="2794571"/>
            <a:ext cx="7886700" cy="3174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46084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859713"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3852863"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462463" y="1600200"/>
            <a:ext cx="385445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44620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8029944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1382267"/>
            <a:ext cx="7886700" cy="1325563"/>
          </a:xfrm>
        </p:spPr>
        <p:txBody>
          <a:bodyPr/>
          <a:lstStyle/>
          <a:p>
            <a:r>
              <a:rPr lang="en-US"/>
              <a:t>Click to edit Master title style</a:t>
            </a:r>
            <a:endParaRPr lang="en-GB"/>
          </a:p>
        </p:txBody>
      </p:sp>
      <p:sp>
        <p:nvSpPr>
          <p:cNvPr id="3" name="Content Placeholder 2"/>
          <p:cNvSpPr>
            <a:spLocks noGrp="1"/>
          </p:cNvSpPr>
          <p:nvPr>
            <p:ph idx="1"/>
          </p:nvPr>
        </p:nvSpPr>
        <p:spPr>
          <a:xfrm>
            <a:off x="628650" y="2794571"/>
            <a:ext cx="7886700" cy="3174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61394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830853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1541925"/>
            <a:ext cx="7886700" cy="1325563"/>
          </a:xfrm>
        </p:spPr>
        <p:txBody>
          <a:bodyPr/>
          <a:lstStyle/>
          <a:p>
            <a:r>
              <a:rPr lang="en-US"/>
              <a:t>Click to edit Master title style</a:t>
            </a:r>
            <a:endParaRPr lang="en-GB"/>
          </a:p>
        </p:txBody>
      </p:sp>
      <p:sp>
        <p:nvSpPr>
          <p:cNvPr id="3" name="Content Placeholder 2"/>
          <p:cNvSpPr>
            <a:spLocks noGrp="1"/>
          </p:cNvSpPr>
          <p:nvPr>
            <p:ph sz="half" idx="1"/>
          </p:nvPr>
        </p:nvSpPr>
        <p:spPr>
          <a:xfrm>
            <a:off x="628650" y="3000053"/>
            <a:ext cx="3867150" cy="3176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3000053"/>
            <a:ext cx="3867150" cy="31769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02893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8650" y="1426288"/>
            <a:ext cx="7886700" cy="1220761"/>
          </a:xfrm>
        </p:spPr>
        <p:txBody>
          <a:bodyPr/>
          <a:lstStyle/>
          <a:p>
            <a:r>
              <a:rPr lang="en-US"/>
              <a:t>Click to edit Master title style</a:t>
            </a:r>
            <a:endParaRPr lang="en-GB"/>
          </a:p>
        </p:txBody>
      </p:sp>
      <p:sp>
        <p:nvSpPr>
          <p:cNvPr id="3" name="Text Placeholder 2"/>
          <p:cNvSpPr>
            <a:spLocks noGrp="1"/>
          </p:cNvSpPr>
          <p:nvPr>
            <p:ph type="body" idx="1"/>
          </p:nvPr>
        </p:nvSpPr>
        <p:spPr>
          <a:xfrm>
            <a:off x="630238" y="2681555"/>
            <a:ext cx="3868737" cy="6146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3318553"/>
            <a:ext cx="3868737" cy="28711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18876" y="2681555"/>
            <a:ext cx="3887788" cy="6025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3296185"/>
            <a:ext cx="3887788" cy="289347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40633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1639120"/>
            <a:ext cx="7886700" cy="1325563"/>
          </a:xfrm>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DA389AD-633A-4C6A-BBD3-AB28A89B11BC}" type="datetimeFigureOut">
              <a:rPr lang="en-GB" smtClean="0"/>
              <a:t>06/11/2019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2B9AE1-37D4-409A-8A2D-099F29586474}" type="slidenum">
              <a:rPr lang="en-GB" smtClean="0"/>
              <a:t>‹#›</a:t>
            </a:fld>
            <a:endParaRPr lang="en-GB"/>
          </a:p>
        </p:txBody>
      </p:sp>
    </p:spTree>
    <p:extLst>
      <p:ext uri="{BB962C8B-B14F-4D97-AF65-F5344CB8AC3E}">
        <p14:creationId xmlns:p14="http://schemas.microsoft.com/office/powerpoint/2010/main" val="35282536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79789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8650" y="158222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1582220"/>
            <a:ext cx="4629150" cy="42788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3328826"/>
            <a:ext cx="2949575" cy="254016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8775507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8650" y="1726058"/>
            <a:ext cx="2949575" cy="1348484"/>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1726058"/>
            <a:ext cx="4629150" cy="413499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630238" y="3164440"/>
            <a:ext cx="2949575" cy="2704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0891514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End Page">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1718801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jpg"/><Relationship Id="rId5" Type="http://schemas.openxmlformats.org/officeDocument/2006/relationships/image" Target="../media/image1.jp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5" Type="http://schemas.openxmlformats.org/officeDocument/2006/relationships/image" Target="../media/image4.jp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image" Target="../media/image3.jpg"/><Relationship Id="rId5" Type="http://schemas.openxmlformats.org/officeDocument/2006/relationships/slideLayout" Target="../slideLayouts/slideLayout11.xml"/><Relationship Id="rId10" Type="http://schemas.openxmlformats.org/officeDocument/2006/relationships/theme" Target="../theme/theme3.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792846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7" r:id="rId3"/>
  </p:sldLayoutIdLst>
  <p:txStyles>
    <p:titleStyle>
      <a:lvl1pPr algn="l" defTabSz="914400" rtl="0" eaLnBrk="1" latinLnBrk="0" hangingPunct="1">
        <a:lnSpc>
          <a:spcPct val="90000"/>
        </a:lnSpc>
        <a:spcBef>
          <a:spcPct val="0"/>
        </a:spcBef>
        <a:buNone/>
        <a:defRPr sz="4400" kern="1200">
          <a:solidFill>
            <a:schemeClr val="tx1"/>
          </a:solidFill>
          <a:latin typeface="Cantarell" panose="02000603000000000000"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Narrow" panose="020B0606020202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Narrow" panose="020B0606020202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Narrow" panose="020B0606020202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arrow" panose="020B0606020202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arrow" panose="020B06060202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63507323"/>
      </p:ext>
    </p:extLst>
  </p:cSld>
  <p:clrMap bg1="lt1" tx1="dk1" bg2="lt2" tx2="dk2" accent1="accent1" accent2="accent2" accent3="accent3" accent4="accent4" accent5="accent5" accent6="accent6" hlink="hlink" folHlink="folHlink"/>
  <p:sldLayoutIdLst>
    <p:sldLayoutId id="2147483664" r:id="rId1"/>
    <p:sldLayoutId id="2147483678" r:id="rId2"/>
    <p:sldLayoutId id="2147483679"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A389AD-633A-4C6A-BBD3-AB28A89B11BC}" type="datetimeFigureOut">
              <a:rPr lang="en-GB" smtClean="0"/>
              <a:t>06/11/2019</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2B9AE1-37D4-409A-8A2D-099F29586474}" type="slidenum">
              <a:rPr lang="en-GB" smtClean="0"/>
              <a:t>‹#›</a:t>
            </a:fld>
            <a:endParaRPr lang="en-GB"/>
          </a:p>
        </p:txBody>
      </p:sp>
    </p:spTree>
    <p:extLst>
      <p:ext uri="{BB962C8B-B14F-4D97-AF65-F5344CB8AC3E}">
        <p14:creationId xmlns:p14="http://schemas.microsoft.com/office/powerpoint/2010/main" val="2004696718"/>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Narrow" panose="020B0606020202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Narrow" panose="020B0606020202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Narrow" panose="020B0606020202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arrow" panose="020B0606020202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arrow" panose="020B06060202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104DA8-608B-46E3-A2B8-26DA7D5174FA}" type="datetimeFigureOut">
              <a:rPr lang="en-GB" smtClean="0"/>
              <a:t>06/11/2019</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6C7666-3CA4-40C8-8623-142650677FF1}" type="slidenum">
              <a:rPr lang="en-GB" smtClean="0"/>
              <a:t>‹#›</a:t>
            </a:fld>
            <a:endParaRPr lang="en-GB"/>
          </a:p>
        </p:txBody>
      </p:sp>
    </p:spTree>
    <p:extLst>
      <p:ext uri="{BB962C8B-B14F-4D97-AF65-F5344CB8AC3E}">
        <p14:creationId xmlns:p14="http://schemas.microsoft.com/office/powerpoint/2010/main" val="4131663795"/>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northbrook.ac.uk/wex"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www.northbrook.ac.uk/wex/" TargetMode="External"/><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404665"/>
            <a:ext cx="7886700" cy="2303166"/>
          </a:xfrm>
        </p:spPr>
        <p:txBody>
          <a:bodyPr/>
          <a:lstStyle/>
          <a:p>
            <a:pPr algn="ctr"/>
            <a:r>
              <a:rPr lang="en-GB" sz="6600" dirty="0">
                <a:solidFill>
                  <a:schemeClr val="bg1"/>
                </a:solidFill>
                <a:latin typeface="Gill Sans MT" pitchFamily="34" charset="0"/>
              </a:rPr>
              <a:t>Work Experience </a:t>
            </a:r>
            <a:r>
              <a:rPr lang="en-GB" sz="6600" dirty="0" smtClean="0">
                <a:solidFill>
                  <a:schemeClr val="bg1"/>
                </a:solidFill>
                <a:latin typeface="Gill Sans MT" pitchFamily="34" charset="0"/>
              </a:rPr>
              <a:t>2020</a:t>
            </a:r>
            <a:endParaRPr lang="en-GB" sz="6600" dirty="0">
              <a:solidFill>
                <a:schemeClr val="bg1"/>
              </a:solidFill>
            </a:endParaRPr>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455333" y="2794000"/>
            <a:ext cx="4233333" cy="3175000"/>
          </a:xfr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3529" y="2504829"/>
            <a:ext cx="5064371" cy="3798279"/>
          </a:xfrm>
          <a:prstGeom prst="rect">
            <a:avLst/>
          </a:prstGeom>
        </p:spPr>
      </p:pic>
    </p:spTree>
    <p:extLst>
      <p:ext uri="{BB962C8B-B14F-4D97-AF65-F5344CB8AC3E}">
        <p14:creationId xmlns:p14="http://schemas.microsoft.com/office/powerpoint/2010/main" val="922978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90147" y="1831120"/>
            <a:ext cx="7886700" cy="3593733"/>
          </a:xfrm>
        </p:spPr>
        <p:txBody>
          <a:bodyPr/>
          <a:lstStyle/>
          <a:p>
            <a:pPr algn="ctr"/>
            <a:r>
              <a:rPr lang="en-GB" sz="6000" dirty="0"/>
              <a:t>Monday </a:t>
            </a:r>
            <a:r>
              <a:rPr lang="en-GB" sz="6000" dirty="0" smtClean="0"/>
              <a:t>29</a:t>
            </a:r>
            <a:r>
              <a:rPr lang="en-GB" sz="6000" baseline="30000" dirty="0" smtClean="0"/>
              <a:t>th</a:t>
            </a:r>
            <a:r>
              <a:rPr lang="en-GB" sz="6000" dirty="0" smtClean="0"/>
              <a:t> </a:t>
            </a:r>
            <a:r>
              <a:rPr lang="en-GB" sz="6000" dirty="0"/>
              <a:t>June </a:t>
            </a:r>
            <a:br>
              <a:rPr lang="en-GB" sz="6000" dirty="0"/>
            </a:br>
            <a:r>
              <a:rPr lang="en-GB" sz="6000" dirty="0"/>
              <a:t>to </a:t>
            </a:r>
            <a:br>
              <a:rPr lang="en-GB" sz="6000" dirty="0"/>
            </a:br>
            <a:r>
              <a:rPr lang="en-GB" sz="6000" dirty="0" smtClean="0"/>
              <a:t>Friday 3</a:t>
            </a:r>
            <a:r>
              <a:rPr lang="en-GB" sz="6000" baseline="30000" dirty="0" smtClean="0"/>
              <a:t>rd</a:t>
            </a:r>
            <a:r>
              <a:rPr lang="en-GB" sz="6000" dirty="0" smtClean="0"/>
              <a:t> July 2020</a:t>
            </a:r>
            <a:endParaRPr lang="en-GB" sz="6000" dirty="0"/>
          </a:p>
        </p:txBody>
      </p:sp>
    </p:spTree>
    <p:extLst>
      <p:ext uri="{BB962C8B-B14F-4D97-AF65-F5344CB8AC3E}">
        <p14:creationId xmlns:p14="http://schemas.microsoft.com/office/powerpoint/2010/main" val="1745336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268416" y="90120"/>
            <a:ext cx="4703885" cy="5963258"/>
          </a:xfrm>
          <a:prstGeom prst="rect">
            <a:avLst/>
          </a:prstGeom>
        </p:spPr>
      </p:pic>
    </p:spTree>
    <p:extLst>
      <p:ext uri="{BB962C8B-B14F-4D97-AF65-F5344CB8AC3E}">
        <p14:creationId xmlns:p14="http://schemas.microsoft.com/office/powerpoint/2010/main" val="729822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1382713"/>
            <a:ext cx="7886700" cy="101600"/>
          </a:xfrm>
        </p:spPr>
        <p:txBody>
          <a:bodyPr>
            <a:normAutofit fontScale="90000"/>
          </a:bodyPr>
          <a:lstStyle/>
          <a:p>
            <a:pPr algn="ctr"/>
            <a:r>
              <a:rPr lang="en-GB"/>
              <a:t/>
            </a:r>
            <a:br>
              <a:rPr lang="en-GB"/>
            </a:br>
            <a:endParaRPr lang="en-GB">
              <a:solidFill>
                <a:schemeClr val="bg1"/>
              </a:solidFill>
            </a:endParaRPr>
          </a:p>
        </p:txBody>
      </p:sp>
      <p:sp>
        <p:nvSpPr>
          <p:cNvPr id="3" name="Content Placeholder 2"/>
          <p:cNvSpPr>
            <a:spLocks noGrp="1"/>
          </p:cNvSpPr>
          <p:nvPr>
            <p:ph idx="4294967295"/>
          </p:nvPr>
        </p:nvSpPr>
        <p:spPr>
          <a:xfrm>
            <a:off x="190345" y="1067044"/>
            <a:ext cx="8277225" cy="5502275"/>
          </a:xfrm>
        </p:spPr>
        <p:txBody>
          <a:bodyPr anchor="t">
            <a:normAutofit/>
          </a:bodyPr>
          <a:lstStyle/>
          <a:p>
            <a:pPr marL="0" indent="0">
              <a:buNone/>
            </a:pPr>
            <a:r>
              <a:rPr lang="en-GB" dirty="0" smtClean="0"/>
              <a:t>Overview</a:t>
            </a:r>
            <a:r>
              <a:rPr lang="en-GB" dirty="0" smtClean="0"/>
              <a:t>…</a:t>
            </a:r>
            <a:endParaRPr lang="en-GB" dirty="0"/>
          </a:p>
          <a:p>
            <a:pPr marL="514350" indent="-514350">
              <a:buAutoNum type="arabicPeriod"/>
            </a:pPr>
            <a:r>
              <a:rPr lang="en-GB" sz="2400" dirty="0" smtClean="0"/>
              <a:t>Your child completes the online </a:t>
            </a:r>
            <a:endParaRPr lang="en-GB" sz="2400" dirty="0" smtClean="0"/>
          </a:p>
          <a:p>
            <a:pPr marL="0" indent="0">
              <a:buNone/>
            </a:pPr>
            <a:r>
              <a:rPr lang="en-GB" sz="2400" dirty="0"/>
              <a:t> </a:t>
            </a:r>
            <a:r>
              <a:rPr lang="en-GB" sz="2400" dirty="0" smtClean="0"/>
              <a:t>       </a:t>
            </a:r>
            <a:r>
              <a:rPr lang="en-GB" sz="2400" dirty="0" smtClean="0"/>
              <a:t>request </a:t>
            </a:r>
            <a:r>
              <a:rPr lang="en-GB" sz="2400" dirty="0" smtClean="0"/>
              <a:t>for </a:t>
            </a:r>
            <a:r>
              <a:rPr lang="en-GB" sz="2400" dirty="0" smtClean="0"/>
              <a:t>the </a:t>
            </a:r>
            <a:r>
              <a:rPr lang="en-GB" sz="2400" dirty="0" smtClean="0"/>
              <a:t>top three </a:t>
            </a:r>
            <a:endParaRPr lang="en-GB" sz="2400" dirty="0" smtClean="0"/>
          </a:p>
          <a:p>
            <a:pPr marL="0" indent="0">
              <a:buNone/>
            </a:pPr>
            <a:r>
              <a:rPr lang="en-GB" sz="2400" dirty="0"/>
              <a:t> </a:t>
            </a:r>
            <a:r>
              <a:rPr lang="en-GB" sz="2400" dirty="0" smtClean="0"/>
              <a:t>      </a:t>
            </a:r>
            <a:r>
              <a:rPr lang="en-GB" sz="2400" dirty="0" smtClean="0"/>
              <a:t>positions </a:t>
            </a:r>
            <a:r>
              <a:rPr lang="en-GB" sz="2400" dirty="0" smtClean="0"/>
              <a:t>they are interested in. </a:t>
            </a:r>
            <a:endParaRPr lang="en-GB" sz="2400" dirty="0" smtClean="0"/>
          </a:p>
          <a:p>
            <a:pPr marL="0" indent="0">
              <a:buNone/>
            </a:pPr>
            <a:r>
              <a:rPr lang="en-GB" sz="2400" dirty="0" smtClean="0"/>
              <a:t>       Parental letters will be emailed </a:t>
            </a:r>
          </a:p>
          <a:p>
            <a:pPr marL="0" indent="0">
              <a:buNone/>
            </a:pPr>
            <a:r>
              <a:rPr lang="en-GB" sz="2400" dirty="0"/>
              <a:t> </a:t>
            </a:r>
            <a:r>
              <a:rPr lang="en-GB" sz="2400" dirty="0" smtClean="0"/>
              <a:t>     </a:t>
            </a:r>
            <a:r>
              <a:rPr lang="en-GB" sz="2400" dirty="0" smtClean="0"/>
              <a:t>tomorrow with full details. LINK </a:t>
            </a:r>
            <a:r>
              <a:rPr lang="en-GB" sz="2400" dirty="0" smtClean="0">
                <a:hlinkClick r:id="rId3"/>
              </a:rPr>
              <a:t>www.northbrook.ac.uk/wex</a:t>
            </a:r>
            <a:r>
              <a:rPr lang="en-GB" sz="2400" dirty="0" smtClean="0"/>
              <a:t> </a:t>
            </a:r>
            <a:endParaRPr lang="en-GB" sz="2400" dirty="0" smtClean="0"/>
          </a:p>
          <a:p>
            <a:pPr marL="0" indent="0">
              <a:buNone/>
            </a:pPr>
            <a:r>
              <a:rPr lang="en-GB" sz="2400" dirty="0" smtClean="0"/>
              <a:t>2. S</a:t>
            </a:r>
            <a:r>
              <a:rPr lang="en-GB" sz="2400" dirty="0" smtClean="0"/>
              <a:t>tudent can attend drop in sessions next week at </a:t>
            </a:r>
            <a:r>
              <a:rPr lang="en-GB" sz="2400" dirty="0" smtClean="0"/>
              <a:t>lunch </a:t>
            </a:r>
            <a:r>
              <a:rPr lang="en-GB" sz="2400" dirty="0" smtClean="0"/>
              <a:t>time (B3) to help chose their 3 ideal placements. </a:t>
            </a:r>
          </a:p>
          <a:p>
            <a:pPr marL="0" indent="0">
              <a:buNone/>
            </a:pPr>
            <a:r>
              <a:rPr lang="en-GB" sz="2400" dirty="0" smtClean="0"/>
              <a:t>3.Students may be given </a:t>
            </a:r>
            <a:r>
              <a:rPr lang="en-GB" sz="2400" dirty="0" smtClean="0"/>
              <a:t>an application form to complete for </a:t>
            </a:r>
            <a:r>
              <a:rPr lang="en-GB" sz="2400" dirty="0" smtClean="0"/>
              <a:t>their preferred placement as some sought </a:t>
            </a:r>
            <a:r>
              <a:rPr lang="en-GB" sz="2400" dirty="0" smtClean="0"/>
              <a:t>after </a:t>
            </a:r>
            <a:r>
              <a:rPr lang="en-GB" sz="2400" dirty="0" smtClean="0"/>
              <a:t>placements will have an element of competition. </a:t>
            </a:r>
            <a:endParaRPr lang="en-GB" sz="2400" dirty="0"/>
          </a:p>
          <a:p>
            <a:pPr marL="514350" indent="-514350">
              <a:buAutoNum type="arabicPeriod"/>
            </a:pPr>
            <a:endParaRPr lang="en-GB" sz="2400" dirty="0"/>
          </a:p>
          <a:p>
            <a:pPr marL="0" indent="0">
              <a:buNone/>
            </a:pPr>
            <a:endParaRPr lang="en-GB" sz="3600" dirty="0">
              <a:solidFill>
                <a:srgbClr val="FFFFFF"/>
              </a:solidFill>
            </a:endParaRPr>
          </a:p>
          <a:p>
            <a:pPr marL="0" indent="0">
              <a:buNone/>
            </a:pPr>
            <a:endParaRPr lang="en-GB" sz="3600" dirty="0">
              <a:solidFill>
                <a:srgbClr val="FFFFFF"/>
              </a:solidFill>
            </a:endParaRPr>
          </a:p>
        </p:txBody>
      </p:sp>
      <p:sp>
        <p:nvSpPr>
          <p:cNvPr id="6" name="Rectangle 5"/>
          <p:cNvSpPr/>
          <p:nvPr/>
        </p:nvSpPr>
        <p:spPr>
          <a:xfrm>
            <a:off x="828675" y="3533775"/>
            <a:ext cx="7000567" cy="369332"/>
          </a:xfrm>
          <a:prstGeom prst="rect">
            <a:avLst/>
          </a:prstGeom>
        </p:spPr>
        <p:txBody>
          <a:bodyPr wrap="square" anchor="t">
            <a:spAutoFit/>
          </a:bodyPr>
          <a:lstStyle/>
          <a:p>
            <a:pPr algn="ctr"/>
            <a:endParaRPr lang="en-US"/>
          </a:p>
        </p:txBody>
      </p:sp>
      <p:pic>
        <p:nvPicPr>
          <p:cNvPr id="7" name="Picture 6"/>
          <p:cNvPicPr>
            <a:picLocks noChangeAspect="1"/>
          </p:cNvPicPr>
          <p:nvPr/>
        </p:nvPicPr>
        <p:blipFill>
          <a:blip r:embed="rId4"/>
          <a:stretch>
            <a:fillRect/>
          </a:stretch>
        </p:blipFill>
        <p:spPr>
          <a:xfrm>
            <a:off x="6002778" y="668550"/>
            <a:ext cx="2464792" cy="2610638"/>
          </a:xfrm>
          <a:prstGeom prst="rect">
            <a:avLst/>
          </a:prstGeom>
        </p:spPr>
      </p:pic>
      <p:sp>
        <p:nvSpPr>
          <p:cNvPr id="10" name="TextBox 9"/>
          <p:cNvSpPr txBox="1"/>
          <p:nvPr/>
        </p:nvSpPr>
        <p:spPr>
          <a:xfrm>
            <a:off x="6814038" y="2227862"/>
            <a:ext cx="1160585" cy="307777"/>
          </a:xfrm>
          <a:prstGeom prst="rect">
            <a:avLst/>
          </a:prstGeom>
          <a:noFill/>
        </p:spPr>
        <p:txBody>
          <a:bodyPr wrap="square" rtlCol="0">
            <a:spAutoFit/>
          </a:bodyPr>
          <a:lstStyle/>
          <a:p>
            <a:r>
              <a:rPr lang="en-GB" sz="1400" dirty="0" err="1" smtClean="0"/>
              <a:t>southfarm</a:t>
            </a:r>
            <a:endParaRPr lang="en-GB" sz="1400" dirty="0"/>
          </a:p>
        </p:txBody>
      </p:sp>
    </p:spTree>
    <p:extLst>
      <p:ext uri="{BB962C8B-B14F-4D97-AF65-F5344CB8AC3E}">
        <p14:creationId xmlns:p14="http://schemas.microsoft.com/office/powerpoint/2010/main" val="3381986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6992" y="1643308"/>
            <a:ext cx="4066075" cy="4194785"/>
          </a:xfrm>
          <a:prstGeom prst="rect">
            <a:avLst/>
          </a:prstGeom>
        </p:spPr>
      </p:pic>
      <p:sp>
        <p:nvSpPr>
          <p:cNvPr id="6" name="Rectangle 5"/>
          <p:cNvSpPr/>
          <p:nvPr/>
        </p:nvSpPr>
        <p:spPr>
          <a:xfrm>
            <a:off x="159808" y="1072634"/>
            <a:ext cx="3531416" cy="369332"/>
          </a:xfrm>
          <a:prstGeom prst="rect">
            <a:avLst/>
          </a:prstGeom>
        </p:spPr>
        <p:txBody>
          <a:bodyPr wrap="none">
            <a:spAutoFit/>
          </a:bodyPr>
          <a:lstStyle/>
          <a:p>
            <a:r>
              <a:rPr lang="en-GB" dirty="0">
                <a:hlinkClick r:id="rId3"/>
              </a:rPr>
              <a:t>http://www.northbrook.ac.uk/wex/</a:t>
            </a:r>
            <a:endParaRPr lang="en-GB" dirty="0"/>
          </a:p>
        </p:txBody>
      </p:sp>
      <p:pic>
        <p:nvPicPr>
          <p:cNvPr id="7" name="Picture 6"/>
          <p:cNvPicPr>
            <a:picLocks noChangeAspect="1"/>
          </p:cNvPicPr>
          <p:nvPr/>
        </p:nvPicPr>
        <p:blipFill>
          <a:blip r:embed="rId4"/>
          <a:stretch>
            <a:fillRect/>
          </a:stretch>
        </p:blipFill>
        <p:spPr>
          <a:xfrm>
            <a:off x="4545623" y="1755982"/>
            <a:ext cx="3962400" cy="1284324"/>
          </a:xfrm>
          <a:prstGeom prst="rect">
            <a:avLst/>
          </a:prstGeom>
        </p:spPr>
      </p:pic>
      <p:pic>
        <p:nvPicPr>
          <p:cNvPr id="8" name="Picture 7"/>
          <p:cNvPicPr>
            <a:picLocks noChangeAspect="1"/>
          </p:cNvPicPr>
          <p:nvPr/>
        </p:nvPicPr>
        <p:blipFill>
          <a:blip r:embed="rId5"/>
          <a:stretch>
            <a:fillRect/>
          </a:stretch>
        </p:blipFill>
        <p:spPr>
          <a:xfrm>
            <a:off x="4773856" y="3182816"/>
            <a:ext cx="3324225" cy="2514600"/>
          </a:xfrm>
          <a:prstGeom prst="rect">
            <a:avLst/>
          </a:prstGeom>
        </p:spPr>
      </p:pic>
    </p:spTree>
    <p:extLst>
      <p:ext uri="{BB962C8B-B14F-4D97-AF65-F5344CB8AC3E}">
        <p14:creationId xmlns:p14="http://schemas.microsoft.com/office/powerpoint/2010/main" val="1239001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Lunch time drop ins</a:t>
            </a:r>
            <a:endParaRPr lang="en-GB" dirty="0"/>
          </a:p>
        </p:txBody>
      </p:sp>
      <p:sp>
        <p:nvSpPr>
          <p:cNvPr id="3" name="Text Placeholder 2"/>
          <p:cNvSpPr>
            <a:spLocks noGrp="1"/>
          </p:cNvSpPr>
          <p:nvPr>
            <p:ph type="body" sz="quarter" idx="11"/>
          </p:nvPr>
        </p:nvSpPr>
        <p:spPr>
          <a:xfrm>
            <a:off x="1748326" y="2380518"/>
            <a:ext cx="5769097" cy="3236913"/>
          </a:xfrm>
        </p:spPr>
        <p:txBody>
          <a:bodyPr/>
          <a:lstStyle/>
          <a:p>
            <a:r>
              <a:rPr lang="en-GB" dirty="0" smtClean="0"/>
              <a:t>B3</a:t>
            </a:r>
          </a:p>
          <a:p>
            <a:r>
              <a:rPr lang="en-GB" dirty="0" smtClean="0"/>
              <a:t>Monday 11</a:t>
            </a:r>
            <a:r>
              <a:rPr lang="en-GB" baseline="30000" dirty="0" smtClean="0"/>
              <a:t>th</a:t>
            </a:r>
            <a:r>
              <a:rPr lang="en-GB" dirty="0" smtClean="0"/>
              <a:t> – Thursday 14</a:t>
            </a:r>
            <a:r>
              <a:rPr lang="en-GB" baseline="30000" dirty="0" smtClean="0"/>
              <a:t>th</a:t>
            </a:r>
            <a:r>
              <a:rPr lang="en-GB" dirty="0" smtClean="0"/>
              <a:t> November </a:t>
            </a:r>
          </a:p>
          <a:p>
            <a:r>
              <a:rPr lang="en-GB" dirty="0" smtClean="0"/>
              <a:t>From 13.30-14.15</a:t>
            </a:r>
          </a:p>
          <a:p>
            <a:r>
              <a:rPr lang="en-GB" dirty="0" smtClean="0"/>
              <a:t>All Y10 welcome </a:t>
            </a:r>
          </a:p>
          <a:p>
            <a:endParaRPr lang="en-GB" dirty="0"/>
          </a:p>
          <a:p>
            <a:endParaRPr lang="en-GB" dirty="0" smtClean="0"/>
          </a:p>
        </p:txBody>
      </p:sp>
    </p:spTree>
    <p:extLst>
      <p:ext uri="{BB962C8B-B14F-4D97-AF65-F5344CB8AC3E}">
        <p14:creationId xmlns:p14="http://schemas.microsoft.com/office/powerpoint/2010/main" val="1143246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4631" name="Rectangle 7"/>
          <p:cNvSpPr>
            <a:spLocks noGrp="1" noChangeArrowheads="1"/>
          </p:cNvSpPr>
          <p:nvPr>
            <p:ph type="title" idx="4294967295"/>
          </p:nvPr>
        </p:nvSpPr>
        <p:spPr>
          <a:xfrm>
            <a:off x="483576" y="1461354"/>
            <a:ext cx="4797181" cy="4130554"/>
          </a:xfrm>
        </p:spPr>
        <p:txBody>
          <a:bodyPr anchor="t">
            <a:normAutofit fontScale="90000"/>
          </a:bodyPr>
          <a:lstStyle/>
          <a:p>
            <a:r>
              <a:rPr lang="en-GB" sz="3200" u="sng" dirty="0" smtClean="0"/>
              <a:t>Further notes for parents/carers</a:t>
            </a:r>
            <a:br>
              <a:rPr lang="en-GB" sz="3200" u="sng" dirty="0" smtClean="0"/>
            </a:br>
            <a:r>
              <a:rPr lang="en-GB" sz="3200" u="sng" dirty="0" smtClean="0"/>
              <a:t/>
            </a:r>
            <a:br>
              <a:rPr lang="en-GB" sz="3200" u="sng" dirty="0" smtClean="0"/>
            </a:br>
            <a:r>
              <a:rPr lang="en-GB" sz="1800" dirty="0" smtClean="0"/>
              <a:t>The online data base is to help the students decide what they want to do. This is not a live database and the positions it states are only confirmed by the careers advisor. </a:t>
            </a:r>
            <a:r>
              <a:rPr lang="en-GB" sz="1800" dirty="0" smtClean="0"/>
              <a:t/>
            </a:r>
            <a:br>
              <a:rPr lang="en-GB" sz="1800" dirty="0" smtClean="0"/>
            </a:br>
            <a:r>
              <a:rPr lang="en-GB" sz="1800" dirty="0"/>
              <a:t/>
            </a:r>
            <a:br>
              <a:rPr lang="en-GB" sz="1800" dirty="0"/>
            </a:br>
            <a:r>
              <a:rPr lang="en-GB" sz="1800" dirty="0" smtClean="0"/>
              <a:t>STUDENTS AND PARENTS MUST NOT CONTACT THE COMPANIES LISTED IN THE DATABASE. </a:t>
            </a:r>
            <a:r>
              <a:rPr lang="en-GB" sz="1800" dirty="0" smtClean="0"/>
              <a:t/>
            </a:r>
            <a:br>
              <a:rPr lang="en-GB" sz="1800" dirty="0" smtClean="0"/>
            </a:br>
            <a:r>
              <a:rPr lang="en-GB" sz="1800" dirty="0"/>
              <a:t/>
            </a:r>
            <a:br>
              <a:rPr lang="en-GB" sz="1800" dirty="0"/>
            </a:br>
            <a:r>
              <a:rPr lang="en-GB" sz="1800" dirty="0" smtClean="0"/>
              <a:t>You will be contacted by email from this point onwards at key times of the year.</a:t>
            </a:r>
            <a:br>
              <a:rPr lang="en-GB" sz="1800" dirty="0" smtClean="0"/>
            </a:br>
            <a:r>
              <a:rPr lang="en-GB" sz="1800" dirty="0"/>
              <a:t/>
            </a:r>
            <a:br>
              <a:rPr lang="en-GB" sz="1800" dirty="0"/>
            </a:br>
            <a:r>
              <a:rPr lang="en-GB" sz="1800" dirty="0" smtClean="0"/>
              <a:t> </a:t>
            </a:r>
            <a:r>
              <a:rPr lang="en-GB" sz="3200" u="sng" dirty="0" smtClean="0"/>
              <a:t/>
            </a:r>
            <a:br>
              <a:rPr lang="en-GB" sz="3200" u="sng" dirty="0" smtClean="0"/>
            </a:br>
            <a:endParaRPr lang="en-GB" sz="3200" u="sng" dirty="0"/>
          </a:p>
        </p:txBody>
      </p:sp>
      <p:pic>
        <p:nvPicPr>
          <p:cNvPr id="154633" name="Picture 9"/>
          <p:cNvPicPr>
            <a:picLocks noGrp="1" noChangeAspect="1" noChangeArrowheads="1"/>
          </p:cNvPicPr>
          <p:nvPr>
            <p:ph sz="half" idx="4294967295"/>
          </p:nvPr>
        </p:nvPicPr>
        <p:blipFill>
          <a:blip r:embed="rId3" cstate="print"/>
          <a:stretch>
            <a:fillRect/>
          </a:stretch>
        </p:blipFill>
        <p:spPr>
          <a:xfrm>
            <a:off x="5755298" y="1105634"/>
            <a:ext cx="3019425" cy="4055452"/>
          </a:xfrm>
        </p:spPr>
      </p:pic>
    </p:spTree>
    <p:extLst>
      <p:ext uri="{BB962C8B-B14F-4D97-AF65-F5344CB8AC3E}">
        <p14:creationId xmlns:p14="http://schemas.microsoft.com/office/powerpoint/2010/main" val="1346837278"/>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Additional Information </a:t>
            </a:r>
            <a:endParaRPr lang="en-GB" dirty="0"/>
          </a:p>
        </p:txBody>
      </p:sp>
      <p:sp>
        <p:nvSpPr>
          <p:cNvPr id="3" name="Text Placeholder 2"/>
          <p:cNvSpPr>
            <a:spLocks noGrp="1"/>
          </p:cNvSpPr>
          <p:nvPr>
            <p:ph type="body" sz="quarter" idx="11"/>
          </p:nvPr>
        </p:nvSpPr>
        <p:spPr/>
        <p:txBody>
          <a:bodyPr/>
          <a:lstStyle/>
          <a:p>
            <a:r>
              <a:rPr lang="en-GB" dirty="0" smtClean="0"/>
              <a:t>Sussex Police </a:t>
            </a:r>
          </a:p>
          <a:p>
            <a:r>
              <a:rPr lang="en-GB" dirty="0" smtClean="0"/>
              <a:t>Rolls Royce</a:t>
            </a:r>
          </a:p>
          <a:p>
            <a:r>
              <a:rPr lang="en-GB" dirty="0" smtClean="0"/>
              <a:t>Privately arranged placements</a:t>
            </a:r>
          </a:p>
          <a:p>
            <a:pPr lvl="1"/>
            <a:r>
              <a:rPr lang="en-GB" dirty="0" smtClean="0"/>
              <a:t>H&amp;S checked required West Sussex £30 – elsewhere min £50 completed by Northbrook or their partner college.</a:t>
            </a:r>
          </a:p>
          <a:p>
            <a:endParaRPr lang="en-GB" dirty="0"/>
          </a:p>
        </p:txBody>
      </p:sp>
    </p:spTree>
    <p:extLst>
      <p:ext uri="{BB962C8B-B14F-4D97-AF65-F5344CB8AC3E}">
        <p14:creationId xmlns:p14="http://schemas.microsoft.com/office/powerpoint/2010/main" val="85348728"/>
      </p:ext>
    </p:extLst>
  </p:cSld>
  <p:clrMapOvr>
    <a:masterClrMapping/>
  </p:clrMapOvr>
</p:sld>
</file>

<file path=ppt/theme/theme1.xml><?xml version="1.0" encoding="utf-8"?>
<a:theme xmlns:a="http://schemas.openxmlformats.org/drawingml/2006/main" name="Worthing High School Theme Prospectus (Standard)">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orthing High School Theme Prospectus (Standard)" id="{3611AD42-9905-45F5-9DF7-40D2529658F5}" vid="{B01D4750-CEB4-4E7A-AB3D-64D10550AFD3}"/>
    </a:ext>
  </a:extLst>
</a:theme>
</file>

<file path=ppt/theme/theme2.xml><?xml version="1.0" encoding="utf-8"?>
<a:theme xmlns:a="http://schemas.openxmlformats.org/drawingml/2006/main" name="Prospectus Title Pag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End Pag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565</TotalTime>
  <Words>145</Words>
  <Application>Microsoft Office PowerPoint</Application>
  <PresentationFormat>On-screen Show (4:3)</PresentationFormat>
  <Paragraphs>27</Paragraphs>
  <Slides>8</Slides>
  <Notes>2</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8</vt:i4>
      </vt:variant>
    </vt:vector>
  </HeadingPairs>
  <TitlesOfParts>
    <vt:vector size="19" baseType="lpstr">
      <vt:lpstr>Arial</vt:lpstr>
      <vt:lpstr>Arial Narrow</vt:lpstr>
      <vt:lpstr>Calibri</vt:lpstr>
      <vt:lpstr>Calibri Light</vt:lpstr>
      <vt:lpstr>Calisto MT</vt:lpstr>
      <vt:lpstr>Cantarell</vt:lpstr>
      <vt:lpstr>Gill Sans MT</vt:lpstr>
      <vt:lpstr>Worthing High School Theme Prospectus (Standard)</vt:lpstr>
      <vt:lpstr>Prospectus Title Page</vt:lpstr>
      <vt:lpstr>Custom Design</vt:lpstr>
      <vt:lpstr>End Page</vt:lpstr>
      <vt:lpstr>Work Experience 2020</vt:lpstr>
      <vt:lpstr>Monday 29th June  to  Friday 3rd July 2020</vt:lpstr>
      <vt:lpstr>PowerPoint Presentation</vt:lpstr>
      <vt:lpstr> </vt:lpstr>
      <vt:lpstr>PowerPoint Presentation</vt:lpstr>
      <vt:lpstr>PowerPoint Presentation</vt:lpstr>
      <vt:lpstr>Further notes for parents/carers  The online data base is to help the students decide what they want to do. This is not a live database and the positions it states are only confirmed by the careers advisor.   STUDENTS AND PARENTS MUST NOT CONTACT THE COMPANIES LISTED IN THE DATABASE.   You will be contacted by email from this point onwards at key times of the year.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 Experience 2018</dc:title>
  <dc:creator>Phil Dean</dc:creator>
  <cp:lastModifiedBy>Karen Hayler</cp:lastModifiedBy>
  <cp:revision>15</cp:revision>
  <dcterms:modified xsi:type="dcterms:W3CDTF">2019-11-06T16:51:55Z</dcterms:modified>
</cp:coreProperties>
</file>